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48"/>
  </p:notesMasterIdLst>
  <p:sldIdLst>
    <p:sldId id="262" r:id="rId3"/>
    <p:sldId id="264" r:id="rId4"/>
    <p:sldId id="272" r:id="rId5"/>
    <p:sldId id="273" r:id="rId6"/>
    <p:sldId id="274" r:id="rId7"/>
    <p:sldId id="275" r:id="rId8"/>
    <p:sldId id="276" r:id="rId9"/>
    <p:sldId id="277" r:id="rId10"/>
    <p:sldId id="278" r:id="rId11"/>
    <p:sldId id="279" r:id="rId12"/>
    <p:sldId id="280" r:id="rId13"/>
    <p:sldId id="282" r:id="rId14"/>
    <p:sldId id="283" r:id="rId15"/>
    <p:sldId id="284" r:id="rId16"/>
    <p:sldId id="285" r:id="rId17"/>
    <p:sldId id="290" r:id="rId18"/>
    <p:sldId id="286" r:id="rId19"/>
    <p:sldId id="287" r:id="rId20"/>
    <p:sldId id="288" r:id="rId21"/>
    <p:sldId id="291"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 id="304" r:id="rId35"/>
    <p:sldId id="305" r:id="rId36"/>
    <p:sldId id="306" r:id="rId37"/>
    <p:sldId id="307" r:id="rId38"/>
    <p:sldId id="308" r:id="rId39"/>
    <p:sldId id="309" r:id="rId40"/>
    <p:sldId id="310" r:id="rId41"/>
    <p:sldId id="311" r:id="rId42"/>
    <p:sldId id="312" r:id="rId43"/>
    <p:sldId id="313" r:id="rId44"/>
    <p:sldId id="315" r:id="rId45"/>
    <p:sldId id="314" r:id="rId46"/>
    <p:sldId id="263" r:id="rId4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19">
          <p15:clr>
            <a:srgbClr val="A4A3A4"/>
          </p15:clr>
        </p15:guide>
        <p15:guide id="2" orient="horz">
          <p15:clr>
            <a:srgbClr val="A4A3A4"/>
          </p15:clr>
        </p15:guide>
        <p15:guide id="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64"/>
    <a:srgbClr val="009F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75" autoAdjust="0"/>
  </p:normalViewPr>
  <p:slideViewPr>
    <p:cSldViewPr snapToGrid="0" showGuides="1">
      <p:cViewPr varScale="1">
        <p:scale>
          <a:sx n="66" d="100"/>
          <a:sy n="66" d="100"/>
        </p:scale>
        <p:origin x="860" y="44"/>
      </p:cViewPr>
      <p:guideLst>
        <p:guide orient="horz" pos="4319"/>
        <p:guide orient="horz"/>
        <p:guide/>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06D4EE-242C-4BF3-99D5-F787E3A3C584}" type="datetimeFigureOut">
              <a:rPr lang="cs-CZ" smtClean="0"/>
              <a:t>17.01.2025</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AEDD4C-9B86-47EF-9DF7-840BCFEE90A4}" type="slidenum">
              <a:rPr lang="cs-CZ" smtClean="0"/>
              <a:t>‹#›</a:t>
            </a:fld>
            <a:endParaRPr lang="cs-CZ"/>
          </a:p>
        </p:txBody>
      </p:sp>
    </p:spTree>
    <p:extLst>
      <p:ext uri="{BB962C8B-B14F-4D97-AF65-F5344CB8AC3E}">
        <p14:creationId xmlns:p14="http://schemas.microsoft.com/office/powerpoint/2010/main" val="329690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 obrázkem">
    <p:spTree>
      <p:nvGrpSpPr>
        <p:cNvPr id="1" name=""/>
        <p:cNvGrpSpPr/>
        <p:nvPr/>
      </p:nvGrpSpPr>
      <p:grpSpPr>
        <a:xfrm>
          <a:off x="0" y="0"/>
          <a:ext cx="0" cy="0"/>
          <a:chOff x="0" y="0"/>
          <a:chExt cx="0" cy="0"/>
        </a:xfrm>
      </p:grpSpPr>
      <p:sp>
        <p:nvSpPr>
          <p:cNvPr id="5" name="Zástupný symbol pro obrázek 4"/>
          <p:cNvSpPr>
            <a:spLocks noGrp="1"/>
          </p:cNvSpPr>
          <p:nvPr>
            <p:ph type="pic" sz="quarter" idx="13"/>
          </p:nvPr>
        </p:nvSpPr>
        <p:spPr>
          <a:xfrm>
            <a:off x="360363" y="2268537"/>
            <a:ext cx="8423275" cy="3771777"/>
          </a:xfrm>
        </p:spPr>
        <p:txBody>
          <a:bodyPr/>
          <a:lstStyle/>
          <a:p>
            <a:r>
              <a:rPr lang="cs-CZ" smtClean="0"/>
              <a:t>Kliknutím na ikonu přidáte obrázek.</a:t>
            </a:r>
            <a:endParaRPr lang="cs-CZ" dirty="0"/>
          </a:p>
        </p:txBody>
      </p:sp>
      <p:sp>
        <p:nvSpPr>
          <p:cNvPr id="2" name="Nadpis 1"/>
          <p:cNvSpPr>
            <a:spLocks noGrp="1"/>
          </p:cNvSpPr>
          <p:nvPr>
            <p:ph type="ctrTitle" hasCustomPrompt="1"/>
          </p:nvPr>
        </p:nvSpPr>
        <p:spPr>
          <a:xfrm>
            <a:off x="360000" y="1152000"/>
            <a:ext cx="8424000" cy="493920"/>
          </a:xfrm>
        </p:spPr>
        <p:txBody>
          <a:bodyPr lIns="0" tIns="0" rIns="0" bIns="0" anchor="t">
            <a:normAutofit/>
          </a:bodyPr>
          <a:lstStyle>
            <a:lvl1pPr algn="l">
              <a:lnSpc>
                <a:spcPts val="3600"/>
              </a:lnSpc>
              <a:defRPr sz="3000" b="1" kern="3800" baseline="0">
                <a:solidFill>
                  <a:srgbClr val="002664"/>
                </a:solidFill>
                <a:latin typeface="Arial" pitchFamily="34" charset="0"/>
                <a:cs typeface="Arial" pitchFamily="34" charset="0"/>
              </a:defRPr>
            </a:lvl1pPr>
          </a:lstStyle>
          <a:p>
            <a:r>
              <a:rPr lang="cs-CZ" dirty="0" smtClean="0"/>
              <a:t>Název / titulek prezentace</a:t>
            </a:r>
            <a:endParaRPr lang="cs-CZ" dirty="0"/>
          </a:p>
        </p:txBody>
      </p:sp>
      <p:sp>
        <p:nvSpPr>
          <p:cNvPr id="3" name="Podnadpis 2"/>
          <p:cNvSpPr>
            <a:spLocks noGrp="1"/>
          </p:cNvSpPr>
          <p:nvPr>
            <p:ph type="subTitle" idx="1" hasCustomPrompt="1"/>
          </p:nvPr>
        </p:nvSpPr>
        <p:spPr>
          <a:xfrm>
            <a:off x="360000" y="1667272"/>
            <a:ext cx="8428400" cy="468000"/>
          </a:xfrm>
        </p:spPr>
        <p:txBody>
          <a:bodyPr lIns="0" tIns="0" rIns="0" bIns="0">
            <a:normAutofit/>
          </a:bodyPr>
          <a:lstStyle>
            <a:lvl1pPr marL="0" indent="0" algn="l">
              <a:buNone/>
              <a:defRPr lang="cs-CZ" sz="2100" kern="2500" baseline="0" dirty="0">
                <a:solidFill>
                  <a:srgbClr val="009FDA"/>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smtClean="0"/>
              <a:t>Podtitulek prezentace</a:t>
            </a:r>
            <a:endParaRPr lang="cs-CZ" dirty="0"/>
          </a:p>
        </p:txBody>
      </p:sp>
      <p:sp>
        <p:nvSpPr>
          <p:cNvPr id="12" name="Zástupný symbol pro datum 11"/>
          <p:cNvSpPr>
            <a:spLocks noGrp="1"/>
          </p:cNvSpPr>
          <p:nvPr>
            <p:ph type="dt" sz="half" idx="10"/>
          </p:nvPr>
        </p:nvSpPr>
        <p:spPr/>
        <p:txBody>
          <a:bodyPr/>
          <a:lstStyle/>
          <a:p>
            <a:fld id="{A3E89B90-8A07-4FF3-94CF-10E2BA3727E8}" type="datetime4">
              <a:rPr lang="cs-CZ" smtClean="0"/>
              <a:t>17. ledna 2025</a:t>
            </a:fld>
            <a:endParaRPr lang="cs-CZ"/>
          </a:p>
        </p:txBody>
      </p:sp>
      <p:sp>
        <p:nvSpPr>
          <p:cNvPr id="13" name="Zástupný symbol pro zápatí 12"/>
          <p:cNvSpPr>
            <a:spLocks noGrp="1"/>
          </p:cNvSpPr>
          <p:nvPr>
            <p:ph type="ftr" sz="quarter" idx="11"/>
          </p:nvPr>
        </p:nvSpPr>
        <p:spPr/>
        <p:txBody>
          <a:bodyPr/>
          <a:lstStyle/>
          <a:p>
            <a:endParaRPr lang="cs-CZ" dirty="0"/>
          </a:p>
        </p:txBody>
      </p:sp>
      <p:sp>
        <p:nvSpPr>
          <p:cNvPr id="14" name="Zástupný symbol pro číslo snímku 13"/>
          <p:cNvSpPr>
            <a:spLocks noGrp="1"/>
          </p:cNvSpPr>
          <p:nvPr>
            <p:ph type="sldNum" sz="quarter" idx="12"/>
          </p:nvPr>
        </p:nvSpPr>
        <p:spPr/>
        <p:txBody>
          <a:bodyPr/>
          <a:lstStyle/>
          <a:p>
            <a:pPr algn="l"/>
            <a:r>
              <a:rPr lang="cs-CZ" smtClean="0"/>
              <a:t>Strana </a:t>
            </a:r>
            <a:fld id="{16492D80-8647-4927-9515-61DAC1B6EF2E}" type="slidenum">
              <a:rPr lang="cs-CZ" smtClean="0"/>
              <a:pPr algn="l"/>
              <a:t>‹#›</a:t>
            </a:fld>
            <a:endParaRPr lang="cs-CZ" dirty="0"/>
          </a:p>
        </p:txBody>
      </p:sp>
      <p:pic>
        <p:nvPicPr>
          <p:cNvPr id="1026" name="Picture 2" descr="D:\Sablony\dopis\Logo Národní dopravce\CD_narodni_dopravce_dvour_cmyk.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0000" y="360000"/>
            <a:ext cx="2091600" cy="454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73365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ontakt">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360000" y="1620000"/>
            <a:ext cx="8424000" cy="576063"/>
          </a:xfrm>
        </p:spPr>
        <p:txBody>
          <a:bodyPr lIns="0" tIns="0" rIns="0" bIns="0" anchor="t">
            <a:normAutofit/>
          </a:bodyPr>
          <a:lstStyle>
            <a:lvl1pPr algn="l">
              <a:lnSpc>
                <a:spcPts val="4600"/>
              </a:lnSpc>
              <a:defRPr sz="4000" b="1" kern="3800" baseline="0">
                <a:solidFill>
                  <a:srgbClr val="002664"/>
                </a:solidFill>
                <a:latin typeface="Arial" pitchFamily="34" charset="0"/>
                <a:cs typeface="Arial" pitchFamily="34" charset="0"/>
              </a:defRPr>
            </a:lvl1pPr>
          </a:lstStyle>
          <a:p>
            <a:r>
              <a:rPr lang="cs-CZ" dirty="0" smtClean="0"/>
              <a:t>Děkuji za pozornost</a:t>
            </a:r>
            <a:endParaRPr lang="cs-CZ" dirty="0"/>
          </a:p>
        </p:txBody>
      </p:sp>
      <p:sp>
        <p:nvSpPr>
          <p:cNvPr id="12" name="Zástupný symbol pro datum 11"/>
          <p:cNvSpPr>
            <a:spLocks noGrp="1"/>
          </p:cNvSpPr>
          <p:nvPr>
            <p:ph type="dt" sz="half" idx="10"/>
          </p:nvPr>
        </p:nvSpPr>
        <p:spPr/>
        <p:txBody>
          <a:bodyPr/>
          <a:lstStyle/>
          <a:p>
            <a:fld id="{5312BDC2-E294-4F25-B7D6-8820962E64B3}" type="datetime4">
              <a:rPr lang="cs-CZ" smtClean="0"/>
              <a:t>17. ledna 2025</a:t>
            </a:fld>
            <a:endParaRPr lang="cs-CZ"/>
          </a:p>
        </p:txBody>
      </p:sp>
      <p:sp>
        <p:nvSpPr>
          <p:cNvPr id="13" name="Zástupný symbol pro zápatí 12"/>
          <p:cNvSpPr>
            <a:spLocks noGrp="1"/>
          </p:cNvSpPr>
          <p:nvPr>
            <p:ph type="ftr" sz="quarter" idx="11"/>
          </p:nvPr>
        </p:nvSpPr>
        <p:spPr/>
        <p:txBody>
          <a:bodyPr/>
          <a:lstStyle/>
          <a:p>
            <a:endParaRPr lang="cs-CZ" dirty="0"/>
          </a:p>
        </p:txBody>
      </p:sp>
      <p:sp>
        <p:nvSpPr>
          <p:cNvPr id="14" name="Zástupný symbol pro číslo snímku 13"/>
          <p:cNvSpPr>
            <a:spLocks noGrp="1"/>
          </p:cNvSpPr>
          <p:nvPr>
            <p:ph type="sldNum" sz="quarter" idx="12"/>
          </p:nvPr>
        </p:nvSpPr>
        <p:spPr/>
        <p:txBody>
          <a:bodyPr/>
          <a:lstStyle/>
          <a:p>
            <a:pPr algn="l"/>
            <a:r>
              <a:rPr lang="cs-CZ" smtClean="0"/>
              <a:t>Strana </a:t>
            </a:r>
            <a:fld id="{16492D80-8647-4927-9515-61DAC1B6EF2E}" type="slidenum">
              <a:rPr lang="cs-CZ" smtClean="0"/>
              <a:pPr algn="l"/>
              <a:t>‹#›</a:t>
            </a:fld>
            <a:endParaRPr lang="cs-CZ" dirty="0"/>
          </a:p>
        </p:txBody>
      </p:sp>
      <p:sp>
        <p:nvSpPr>
          <p:cNvPr id="5" name="Zástupný symbol pro text 4"/>
          <p:cNvSpPr>
            <a:spLocks noGrp="1"/>
          </p:cNvSpPr>
          <p:nvPr>
            <p:ph type="body" sz="quarter" idx="13" hasCustomPrompt="1"/>
          </p:nvPr>
        </p:nvSpPr>
        <p:spPr>
          <a:xfrm>
            <a:off x="360000" y="2376000"/>
            <a:ext cx="8428038" cy="288032"/>
          </a:xfrm>
        </p:spPr>
        <p:txBody>
          <a:bodyPr lIns="0" tIns="0" rIns="0" bIns="0"/>
          <a:lstStyle>
            <a:lvl1pPr marL="0" indent="0">
              <a:buNone/>
              <a:defRPr>
                <a:solidFill>
                  <a:schemeClr val="tx2"/>
                </a:solidFill>
              </a:defRPr>
            </a:lvl1pPr>
          </a:lstStyle>
          <a:p>
            <a:pPr lvl="0"/>
            <a:r>
              <a:rPr lang="cs-CZ" dirty="0" err="1" smtClean="0"/>
              <a:t>Tit</a:t>
            </a:r>
            <a:r>
              <a:rPr lang="cs-CZ" dirty="0" smtClean="0"/>
              <a:t>. Jméno Příjmení</a:t>
            </a:r>
          </a:p>
        </p:txBody>
      </p:sp>
      <p:sp>
        <p:nvSpPr>
          <p:cNvPr id="8" name="Zástupný symbol pro text 7"/>
          <p:cNvSpPr>
            <a:spLocks noGrp="1"/>
          </p:cNvSpPr>
          <p:nvPr>
            <p:ph type="body" sz="quarter" idx="14" hasCustomPrompt="1"/>
          </p:nvPr>
        </p:nvSpPr>
        <p:spPr>
          <a:xfrm>
            <a:off x="360000" y="2664000"/>
            <a:ext cx="8428037" cy="216000"/>
          </a:xfrm>
        </p:spPr>
        <p:txBody>
          <a:bodyPr lIns="0" tIns="0" rIns="0" bIns="0"/>
          <a:lstStyle>
            <a:lvl1pPr marL="0" indent="0">
              <a:lnSpc>
                <a:spcPts val="1600"/>
              </a:lnSpc>
              <a:buNone/>
              <a:defRPr sz="1200" b="0" baseline="0">
                <a:solidFill>
                  <a:schemeClr val="tx2"/>
                </a:solidFill>
              </a:defRPr>
            </a:lvl1pPr>
            <a:lvl2pPr marL="273050" indent="0">
              <a:buFont typeface="+mj-lt"/>
              <a:buNone/>
              <a:defRPr/>
            </a:lvl2pPr>
            <a:lvl3pPr marL="438150" indent="0">
              <a:buFont typeface="+mj-lt"/>
              <a:buNone/>
              <a:defRPr/>
            </a:lvl3pPr>
            <a:lvl4pPr marL="715963" indent="0">
              <a:buFont typeface="+mj-lt"/>
              <a:buNone/>
              <a:defRPr/>
            </a:lvl4pPr>
            <a:lvl5pPr marL="787400" indent="0">
              <a:buFont typeface="+mj-lt"/>
              <a:buNone/>
              <a:defRPr/>
            </a:lvl5pPr>
          </a:lstStyle>
          <a:p>
            <a:pPr lvl="0"/>
            <a:r>
              <a:rPr lang="cs-CZ" dirty="0" smtClean="0"/>
              <a:t>Funkce</a:t>
            </a:r>
          </a:p>
        </p:txBody>
      </p:sp>
      <p:sp>
        <p:nvSpPr>
          <p:cNvPr id="9" name="TextovéPole 8"/>
          <p:cNvSpPr txBox="1"/>
          <p:nvPr userDrawn="1"/>
        </p:nvSpPr>
        <p:spPr>
          <a:xfrm>
            <a:off x="360000" y="3600000"/>
            <a:ext cx="8428400" cy="599331"/>
          </a:xfrm>
          <a:prstGeom prst="rect">
            <a:avLst/>
          </a:prstGeom>
          <a:noFill/>
        </p:spPr>
        <p:txBody>
          <a:bodyPr wrap="square" lIns="0" tIns="0" rIns="0" bIns="0" rtlCol="0">
            <a:spAutoFit/>
          </a:bodyPr>
          <a:lstStyle/>
          <a:p>
            <a:pPr>
              <a:lnSpc>
                <a:spcPts val="1600"/>
              </a:lnSpc>
            </a:pPr>
            <a:r>
              <a:rPr lang="cs-CZ" sz="1200" b="1" baseline="0" dirty="0" smtClean="0">
                <a:solidFill>
                  <a:schemeClr val="tx2"/>
                </a:solidFill>
              </a:rPr>
              <a:t>České dráhy, a. s.</a:t>
            </a:r>
          </a:p>
          <a:p>
            <a:pPr>
              <a:lnSpc>
                <a:spcPts val="1600"/>
              </a:lnSpc>
            </a:pPr>
            <a:r>
              <a:rPr lang="cs-CZ" sz="1200" baseline="0" dirty="0" smtClean="0">
                <a:solidFill>
                  <a:schemeClr val="tx2"/>
                </a:solidFill>
              </a:rPr>
              <a:t>Nábřeží Ludvíka Svobody 1222, 110 15 Praha 1</a:t>
            </a:r>
          </a:p>
          <a:p>
            <a:pPr>
              <a:lnSpc>
                <a:spcPts val="1600"/>
              </a:lnSpc>
            </a:pPr>
            <a:r>
              <a:rPr lang="cs-CZ" sz="1200" b="1" baseline="0" dirty="0" smtClean="0">
                <a:solidFill>
                  <a:schemeClr val="tx2"/>
                </a:solidFill>
              </a:rPr>
              <a:t>www.cd.cz</a:t>
            </a:r>
            <a:endParaRPr lang="cs-CZ" sz="1200" b="1" baseline="0" dirty="0">
              <a:solidFill>
                <a:schemeClr val="tx2"/>
              </a:solidFill>
            </a:endParaRPr>
          </a:p>
        </p:txBody>
      </p:sp>
      <p:sp>
        <p:nvSpPr>
          <p:cNvPr id="11" name="Zástupný symbol pro text 10"/>
          <p:cNvSpPr>
            <a:spLocks noGrp="1"/>
          </p:cNvSpPr>
          <p:nvPr>
            <p:ph type="body" sz="quarter" idx="15" hasCustomPrompt="1"/>
          </p:nvPr>
        </p:nvSpPr>
        <p:spPr>
          <a:xfrm>
            <a:off x="360000" y="2880000"/>
            <a:ext cx="8428037" cy="216000"/>
          </a:xfrm>
        </p:spPr>
        <p:txBody>
          <a:bodyPr lIns="0" tIns="0" rIns="0" bIns="0"/>
          <a:lstStyle>
            <a:lvl1pPr marL="0" indent="0">
              <a:lnSpc>
                <a:spcPts val="1600"/>
              </a:lnSpc>
              <a:buNone/>
              <a:defRPr sz="1200" b="1" baseline="0">
                <a:solidFill>
                  <a:schemeClr val="tx2"/>
                </a:solidFill>
              </a:defRPr>
            </a:lvl1pPr>
            <a:lvl2pPr marL="273050" indent="0">
              <a:buFont typeface="+mj-lt"/>
              <a:buNone/>
              <a:defRPr/>
            </a:lvl2pPr>
            <a:lvl3pPr marL="438150" indent="0">
              <a:buFont typeface="+mj-lt"/>
              <a:buNone/>
              <a:defRPr/>
            </a:lvl3pPr>
            <a:lvl4pPr marL="715963" indent="0">
              <a:buFont typeface="+mj-lt"/>
              <a:buNone/>
              <a:defRPr/>
            </a:lvl4pPr>
            <a:lvl5pPr marL="787400" indent="0">
              <a:buFont typeface="+mj-lt"/>
              <a:buNone/>
              <a:defRPr/>
            </a:lvl5pPr>
          </a:lstStyle>
          <a:p>
            <a:pPr lvl="0"/>
            <a:r>
              <a:rPr lang="cs-CZ" dirty="0" smtClean="0"/>
              <a:t>Název organizační složky</a:t>
            </a:r>
          </a:p>
        </p:txBody>
      </p:sp>
      <p:sp>
        <p:nvSpPr>
          <p:cNvPr id="16" name="Zástupný symbol pro text 15"/>
          <p:cNvSpPr>
            <a:spLocks noGrp="1"/>
          </p:cNvSpPr>
          <p:nvPr>
            <p:ph type="body" sz="quarter" idx="16" hasCustomPrompt="1"/>
          </p:nvPr>
        </p:nvSpPr>
        <p:spPr>
          <a:xfrm>
            <a:off x="360000" y="3096000"/>
            <a:ext cx="8428037" cy="216669"/>
          </a:xfrm>
        </p:spPr>
        <p:txBody>
          <a:bodyPr lIns="0" tIns="0" rIns="0" bIns="0"/>
          <a:lstStyle>
            <a:lvl1pPr marL="0" indent="0">
              <a:lnSpc>
                <a:spcPts val="1600"/>
              </a:lnSpc>
              <a:buNone/>
              <a:defRPr sz="1200" b="0" baseline="0">
                <a:solidFill>
                  <a:schemeClr val="tx2"/>
                </a:solidFill>
              </a:defRPr>
            </a:lvl1pPr>
            <a:lvl2pPr marL="273050" indent="0">
              <a:buFont typeface="+mj-lt"/>
              <a:buNone/>
              <a:defRPr/>
            </a:lvl2pPr>
            <a:lvl3pPr marL="438150" indent="0">
              <a:buFont typeface="+mj-lt"/>
              <a:buNone/>
              <a:defRPr/>
            </a:lvl3pPr>
            <a:lvl4pPr marL="715963" indent="0">
              <a:buFont typeface="+mj-lt"/>
              <a:buNone/>
              <a:defRPr/>
            </a:lvl4pPr>
            <a:lvl5pPr marL="787400" indent="0">
              <a:buFont typeface="+mj-lt"/>
              <a:buNone/>
              <a:defRPr/>
            </a:lvl5pPr>
          </a:lstStyle>
          <a:p>
            <a:pPr lvl="0"/>
            <a:r>
              <a:rPr lang="pl-PL" dirty="0" smtClean="0"/>
              <a:t>Ulice 0000, 000 000 Město</a:t>
            </a:r>
            <a:endParaRPr lang="cs-CZ" dirty="0" smtClean="0"/>
          </a:p>
        </p:txBody>
      </p:sp>
      <p:pic>
        <p:nvPicPr>
          <p:cNvPr id="4098" name="Picture 2" descr="D:\Sablony\dopis\Logo Národní dopravce\CD_narodni_dopravce_dvour_cmyk.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0000" y="360000"/>
            <a:ext cx="2091600" cy="454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49484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5" name="Zástupný symbol pro datum 4"/>
          <p:cNvSpPr>
            <a:spLocks noGrp="1"/>
          </p:cNvSpPr>
          <p:nvPr>
            <p:ph type="dt" sz="half" idx="10"/>
          </p:nvPr>
        </p:nvSpPr>
        <p:spPr/>
        <p:txBody>
          <a:bodyPr/>
          <a:lstStyle/>
          <a:p>
            <a:fld id="{22A1C241-4DD9-4D60-8A43-1A9AB500781B}" type="datetime4">
              <a:rPr lang="cs-CZ" smtClean="0"/>
              <a:t>17. ledna 2025</a:t>
            </a:fld>
            <a:endParaRPr lang="cs-CZ"/>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pPr algn="l"/>
            <a:r>
              <a:rPr lang="cs-CZ" smtClean="0"/>
              <a:t>Strana </a:t>
            </a:r>
            <a:fld id="{16492D80-8647-4927-9515-61DAC1B6EF2E}" type="slidenum">
              <a:rPr lang="cs-CZ" smtClean="0"/>
              <a:pPr algn="l"/>
              <a:t>‹#›</a:t>
            </a:fld>
            <a:endParaRPr lang="cs-CZ" dirty="0"/>
          </a:p>
        </p:txBody>
      </p:sp>
    </p:spTree>
    <p:extLst>
      <p:ext uri="{BB962C8B-B14F-4D97-AF65-F5344CB8AC3E}">
        <p14:creationId xmlns:p14="http://schemas.microsoft.com/office/powerpoint/2010/main" val="2977313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Úvodní tmavý">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360363" y="1620000"/>
            <a:ext cx="8424000" cy="1438160"/>
          </a:xfrm>
        </p:spPr>
        <p:txBody>
          <a:bodyPr lIns="0" tIns="0" rIns="0" bIns="0" anchor="t">
            <a:noAutofit/>
          </a:bodyPr>
          <a:lstStyle>
            <a:lvl1pPr algn="l">
              <a:lnSpc>
                <a:spcPts val="4600"/>
              </a:lnSpc>
              <a:defRPr sz="4000" b="1" kern="3800" baseline="0">
                <a:solidFill>
                  <a:schemeClr val="bg1"/>
                </a:solidFill>
                <a:latin typeface="+mj-lt"/>
                <a:cs typeface="Arial" pitchFamily="34" charset="0"/>
              </a:defRPr>
            </a:lvl1pPr>
          </a:lstStyle>
          <a:p>
            <a:r>
              <a:rPr lang="cs-CZ" dirty="0" smtClean="0"/>
              <a:t>Dvouřádkový </a:t>
            </a:r>
            <a:br>
              <a:rPr lang="cs-CZ" dirty="0" smtClean="0"/>
            </a:br>
            <a:r>
              <a:rPr lang="cs-CZ" dirty="0" smtClean="0"/>
              <a:t>název prezentace</a:t>
            </a:r>
            <a:endParaRPr lang="cs-CZ" dirty="0"/>
          </a:p>
        </p:txBody>
      </p:sp>
      <p:sp>
        <p:nvSpPr>
          <p:cNvPr id="3" name="Podnadpis 2"/>
          <p:cNvSpPr>
            <a:spLocks noGrp="1"/>
          </p:cNvSpPr>
          <p:nvPr>
            <p:ph type="subTitle" idx="1" hasCustomPrompt="1"/>
          </p:nvPr>
        </p:nvSpPr>
        <p:spPr>
          <a:xfrm>
            <a:off x="360363" y="3060000"/>
            <a:ext cx="8448357" cy="1063868"/>
          </a:xfrm>
        </p:spPr>
        <p:txBody>
          <a:bodyPr lIns="0" tIns="0" rIns="0" bIns="0">
            <a:normAutofit/>
          </a:bodyPr>
          <a:lstStyle>
            <a:lvl1pPr marL="0" indent="0" algn="l">
              <a:lnSpc>
                <a:spcPts val="3200"/>
              </a:lnSpc>
              <a:buNone/>
              <a:defRPr lang="cs-CZ" sz="2800" b="1" kern="2500" baseline="0" dirty="0">
                <a:solidFill>
                  <a:schemeClr val="bg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smtClean="0"/>
              <a:t>Dvouřádkový podtitulek prezentace</a:t>
            </a:r>
            <a:endParaRPr lang="cs-CZ" dirty="0"/>
          </a:p>
        </p:txBody>
      </p:sp>
      <p:sp>
        <p:nvSpPr>
          <p:cNvPr id="12" name="Zástupný symbol pro datum 11"/>
          <p:cNvSpPr>
            <a:spLocks noGrp="1"/>
          </p:cNvSpPr>
          <p:nvPr>
            <p:ph type="dt" sz="half" idx="10"/>
          </p:nvPr>
        </p:nvSpPr>
        <p:spPr/>
        <p:txBody>
          <a:bodyPr/>
          <a:lstStyle/>
          <a:p>
            <a:fld id="{3EB3778D-0AEB-4D5A-9C03-430529058CA3}" type="datetime4">
              <a:rPr lang="cs-CZ" smtClean="0"/>
              <a:t>17. ledna 2025</a:t>
            </a:fld>
            <a:endParaRPr lang="cs-CZ"/>
          </a:p>
        </p:txBody>
      </p:sp>
      <p:sp>
        <p:nvSpPr>
          <p:cNvPr id="13" name="Zástupný symbol pro zápatí 12"/>
          <p:cNvSpPr>
            <a:spLocks noGrp="1"/>
          </p:cNvSpPr>
          <p:nvPr>
            <p:ph type="ftr" sz="quarter" idx="11"/>
          </p:nvPr>
        </p:nvSpPr>
        <p:spPr/>
        <p:txBody>
          <a:bodyPr/>
          <a:lstStyle/>
          <a:p>
            <a:endParaRPr lang="cs-CZ" dirty="0"/>
          </a:p>
        </p:txBody>
      </p:sp>
      <p:sp>
        <p:nvSpPr>
          <p:cNvPr id="14" name="Zástupný symbol pro číslo snímku 13"/>
          <p:cNvSpPr>
            <a:spLocks noGrp="1"/>
          </p:cNvSpPr>
          <p:nvPr>
            <p:ph type="sldNum" sz="quarter" idx="12"/>
          </p:nvPr>
        </p:nvSpPr>
        <p:spPr/>
        <p:txBody>
          <a:bodyPr/>
          <a:lstStyle/>
          <a:p>
            <a:pPr algn="l"/>
            <a:r>
              <a:rPr lang="cs-CZ" smtClean="0"/>
              <a:t>Strana </a:t>
            </a:r>
            <a:fld id="{16492D80-8647-4927-9515-61DAC1B6EF2E}" type="slidenum">
              <a:rPr lang="cs-CZ" smtClean="0"/>
              <a:pPr algn="l"/>
              <a:t>‹#›</a:t>
            </a:fld>
            <a:endParaRPr lang="cs-CZ" dirty="0"/>
          </a:p>
        </p:txBody>
      </p:sp>
      <p:pic>
        <p:nvPicPr>
          <p:cNvPr id="3074" name="Picture 2" descr="D:\Sablony\dopis\Logo Národní dopravce\CD_narodni_dopravce_dvour_neg nahled.png"/>
          <p:cNvPicPr>
            <a:picLocks noChangeAspect="1" noChangeArrowheads="1"/>
          </p:cNvPicPr>
          <p:nvPr userDrawn="1"/>
        </p:nvPicPr>
        <p:blipFill>
          <a:blip r:embed="rId2" cstate="print">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60000" y="360000"/>
            <a:ext cx="2091600" cy="523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247235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ontakt tmavý">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360000" y="1620000"/>
            <a:ext cx="8428400" cy="576063"/>
          </a:xfrm>
        </p:spPr>
        <p:txBody>
          <a:bodyPr lIns="0" tIns="0" rIns="0" bIns="0" anchor="t">
            <a:normAutofit/>
          </a:bodyPr>
          <a:lstStyle>
            <a:lvl1pPr algn="l">
              <a:lnSpc>
                <a:spcPts val="4600"/>
              </a:lnSpc>
              <a:defRPr sz="4000" b="1" kern="3800" baseline="0">
                <a:solidFill>
                  <a:schemeClr val="bg1"/>
                </a:solidFill>
                <a:latin typeface="Arial" pitchFamily="34" charset="0"/>
                <a:cs typeface="Arial" pitchFamily="34" charset="0"/>
              </a:defRPr>
            </a:lvl1pPr>
          </a:lstStyle>
          <a:p>
            <a:r>
              <a:rPr lang="cs-CZ" dirty="0" smtClean="0"/>
              <a:t>Děkuji za pozornost</a:t>
            </a:r>
            <a:endParaRPr lang="cs-CZ" dirty="0"/>
          </a:p>
        </p:txBody>
      </p:sp>
      <p:sp>
        <p:nvSpPr>
          <p:cNvPr id="12" name="Zástupný symbol pro datum 11"/>
          <p:cNvSpPr>
            <a:spLocks noGrp="1"/>
          </p:cNvSpPr>
          <p:nvPr>
            <p:ph type="dt" sz="half" idx="10"/>
          </p:nvPr>
        </p:nvSpPr>
        <p:spPr/>
        <p:txBody>
          <a:bodyPr/>
          <a:lstStyle/>
          <a:p>
            <a:fld id="{9EBE308A-7874-4352-B387-639D7C217BF6}" type="datetime4">
              <a:rPr lang="cs-CZ" smtClean="0"/>
              <a:t>17. ledna 2025</a:t>
            </a:fld>
            <a:endParaRPr lang="cs-CZ"/>
          </a:p>
        </p:txBody>
      </p:sp>
      <p:sp>
        <p:nvSpPr>
          <p:cNvPr id="13" name="Zástupný symbol pro zápatí 12"/>
          <p:cNvSpPr>
            <a:spLocks noGrp="1"/>
          </p:cNvSpPr>
          <p:nvPr>
            <p:ph type="ftr" sz="quarter" idx="11"/>
          </p:nvPr>
        </p:nvSpPr>
        <p:spPr/>
        <p:txBody>
          <a:bodyPr/>
          <a:lstStyle/>
          <a:p>
            <a:endParaRPr lang="cs-CZ" dirty="0"/>
          </a:p>
        </p:txBody>
      </p:sp>
      <p:sp>
        <p:nvSpPr>
          <p:cNvPr id="14" name="Zástupný symbol pro číslo snímku 13"/>
          <p:cNvSpPr>
            <a:spLocks noGrp="1"/>
          </p:cNvSpPr>
          <p:nvPr>
            <p:ph type="sldNum" sz="quarter" idx="12"/>
          </p:nvPr>
        </p:nvSpPr>
        <p:spPr/>
        <p:txBody>
          <a:bodyPr/>
          <a:lstStyle/>
          <a:p>
            <a:pPr algn="l"/>
            <a:r>
              <a:rPr lang="cs-CZ" smtClean="0"/>
              <a:t>Strana </a:t>
            </a:r>
            <a:fld id="{16492D80-8647-4927-9515-61DAC1B6EF2E}" type="slidenum">
              <a:rPr lang="cs-CZ" smtClean="0"/>
              <a:pPr algn="l"/>
              <a:t>‹#›</a:t>
            </a:fld>
            <a:endParaRPr lang="cs-CZ" dirty="0"/>
          </a:p>
        </p:txBody>
      </p:sp>
      <p:sp>
        <p:nvSpPr>
          <p:cNvPr id="5" name="Zástupný symbol pro text 4"/>
          <p:cNvSpPr>
            <a:spLocks noGrp="1"/>
          </p:cNvSpPr>
          <p:nvPr>
            <p:ph type="body" sz="quarter" idx="13" hasCustomPrompt="1"/>
          </p:nvPr>
        </p:nvSpPr>
        <p:spPr>
          <a:xfrm>
            <a:off x="360362" y="2376000"/>
            <a:ext cx="8428038" cy="288032"/>
          </a:xfrm>
        </p:spPr>
        <p:txBody>
          <a:bodyPr lIns="0" tIns="0" rIns="0" bIns="0"/>
          <a:lstStyle>
            <a:lvl1pPr marL="0" indent="0">
              <a:buNone/>
              <a:defRPr>
                <a:solidFill>
                  <a:schemeClr val="bg1"/>
                </a:solidFill>
              </a:defRPr>
            </a:lvl1pPr>
          </a:lstStyle>
          <a:p>
            <a:pPr lvl="0"/>
            <a:r>
              <a:rPr lang="cs-CZ" dirty="0" err="1" smtClean="0"/>
              <a:t>Tit</a:t>
            </a:r>
            <a:r>
              <a:rPr lang="cs-CZ" dirty="0" smtClean="0"/>
              <a:t>. Jméno Příjmení</a:t>
            </a:r>
          </a:p>
        </p:txBody>
      </p:sp>
      <p:sp>
        <p:nvSpPr>
          <p:cNvPr id="8" name="Zástupný symbol pro text 7"/>
          <p:cNvSpPr>
            <a:spLocks noGrp="1"/>
          </p:cNvSpPr>
          <p:nvPr>
            <p:ph type="body" sz="quarter" idx="14" hasCustomPrompt="1"/>
          </p:nvPr>
        </p:nvSpPr>
        <p:spPr>
          <a:xfrm>
            <a:off x="360363" y="2664000"/>
            <a:ext cx="8428037" cy="216000"/>
          </a:xfrm>
        </p:spPr>
        <p:txBody>
          <a:bodyPr lIns="0" tIns="0" rIns="0" bIns="0"/>
          <a:lstStyle>
            <a:lvl1pPr marL="0" indent="0">
              <a:lnSpc>
                <a:spcPts val="1600"/>
              </a:lnSpc>
              <a:buNone/>
              <a:defRPr sz="1200" b="0" baseline="0">
                <a:solidFill>
                  <a:schemeClr val="bg1"/>
                </a:solidFill>
              </a:defRPr>
            </a:lvl1pPr>
            <a:lvl2pPr marL="273050" indent="0">
              <a:buFont typeface="+mj-lt"/>
              <a:buNone/>
              <a:defRPr/>
            </a:lvl2pPr>
            <a:lvl3pPr marL="438150" indent="0">
              <a:buFont typeface="+mj-lt"/>
              <a:buNone/>
              <a:defRPr/>
            </a:lvl3pPr>
            <a:lvl4pPr marL="715963" indent="0">
              <a:buFont typeface="+mj-lt"/>
              <a:buNone/>
              <a:defRPr/>
            </a:lvl4pPr>
            <a:lvl5pPr marL="787400" indent="0">
              <a:buFont typeface="+mj-lt"/>
              <a:buNone/>
              <a:defRPr/>
            </a:lvl5pPr>
          </a:lstStyle>
          <a:p>
            <a:pPr lvl="0"/>
            <a:r>
              <a:rPr lang="cs-CZ" dirty="0" smtClean="0"/>
              <a:t>Funkce</a:t>
            </a:r>
          </a:p>
        </p:txBody>
      </p:sp>
      <p:sp>
        <p:nvSpPr>
          <p:cNvPr id="9" name="TextovéPole 8"/>
          <p:cNvSpPr txBox="1"/>
          <p:nvPr userDrawn="1"/>
        </p:nvSpPr>
        <p:spPr>
          <a:xfrm>
            <a:off x="360363" y="3600000"/>
            <a:ext cx="8428400" cy="615553"/>
          </a:xfrm>
          <a:prstGeom prst="rect">
            <a:avLst/>
          </a:prstGeom>
          <a:noFill/>
        </p:spPr>
        <p:txBody>
          <a:bodyPr wrap="square" lIns="0" tIns="0" rIns="0" bIns="0" rtlCol="0">
            <a:spAutoFit/>
          </a:bodyPr>
          <a:lstStyle/>
          <a:p>
            <a:pPr>
              <a:lnSpc>
                <a:spcPts val="1600"/>
              </a:lnSpc>
            </a:pPr>
            <a:r>
              <a:rPr lang="cs-CZ" sz="1200" b="1" baseline="0" dirty="0" smtClean="0">
                <a:solidFill>
                  <a:schemeClr val="bg1"/>
                </a:solidFill>
              </a:rPr>
              <a:t>České dráhy, a. s.</a:t>
            </a:r>
          </a:p>
          <a:p>
            <a:pPr>
              <a:lnSpc>
                <a:spcPts val="1600"/>
              </a:lnSpc>
            </a:pPr>
            <a:r>
              <a:rPr lang="cs-CZ" sz="1200" baseline="0" dirty="0" smtClean="0">
                <a:solidFill>
                  <a:schemeClr val="bg1"/>
                </a:solidFill>
              </a:rPr>
              <a:t>Nábřeží Ludvíka Svobody 1222, 110 15 Praha 1</a:t>
            </a:r>
          </a:p>
          <a:p>
            <a:pPr>
              <a:lnSpc>
                <a:spcPts val="1600"/>
              </a:lnSpc>
            </a:pPr>
            <a:r>
              <a:rPr lang="cs-CZ" sz="1200" b="1" baseline="0" dirty="0" smtClean="0">
                <a:solidFill>
                  <a:schemeClr val="bg1"/>
                </a:solidFill>
              </a:rPr>
              <a:t>www.cd.cz</a:t>
            </a:r>
            <a:endParaRPr lang="cs-CZ" sz="1200" b="1" baseline="0" dirty="0">
              <a:solidFill>
                <a:schemeClr val="bg1"/>
              </a:solidFill>
            </a:endParaRPr>
          </a:p>
        </p:txBody>
      </p:sp>
      <p:sp>
        <p:nvSpPr>
          <p:cNvPr id="11" name="Zástupný symbol pro text 10"/>
          <p:cNvSpPr>
            <a:spLocks noGrp="1"/>
          </p:cNvSpPr>
          <p:nvPr>
            <p:ph type="body" sz="quarter" idx="15" hasCustomPrompt="1"/>
          </p:nvPr>
        </p:nvSpPr>
        <p:spPr>
          <a:xfrm>
            <a:off x="360363" y="2880000"/>
            <a:ext cx="8428037" cy="216000"/>
          </a:xfrm>
        </p:spPr>
        <p:txBody>
          <a:bodyPr lIns="0" tIns="0" rIns="0" bIns="0"/>
          <a:lstStyle>
            <a:lvl1pPr marL="0" indent="0">
              <a:lnSpc>
                <a:spcPts val="1600"/>
              </a:lnSpc>
              <a:buNone/>
              <a:defRPr sz="1200" b="1" baseline="0">
                <a:solidFill>
                  <a:schemeClr val="bg1"/>
                </a:solidFill>
              </a:defRPr>
            </a:lvl1pPr>
            <a:lvl2pPr marL="273050" indent="0">
              <a:buFont typeface="+mj-lt"/>
              <a:buNone/>
              <a:defRPr/>
            </a:lvl2pPr>
            <a:lvl3pPr marL="438150" indent="0">
              <a:buFont typeface="+mj-lt"/>
              <a:buNone/>
              <a:defRPr/>
            </a:lvl3pPr>
            <a:lvl4pPr marL="715963" indent="0">
              <a:buFont typeface="+mj-lt"/>
              <a:buNone/>
              <a:defRPr/>
            </a:lvl4pPr>
            <a:lvl5pPr marL="787400" indent="0">
              <a:buFont typeface="+mj-lt"/>
              <a:buNone/>
              <a:defRPr/>
            </a:lvl5pPr>
          </a:lstStyle>
          <a:p>
            <a:pPr lvl="0"/>
            <a:r>
              <a:rPr lang="cs-CZ" dirty="0" smtClean="0"/>
              <a:t>Název organizační složky</a:t>
            </a:r>
          </a:p>
        </p:txBody>
      </p:sp>
      <p:sp>
        <p:nvSpPr>
          <p:cNvPr id="16" name="Zástupný symbol pro text 15"/>
          <p:cNvSpPr>
            <a:spLocks noGrp="1"/>
          </p:cNvSpPr>
          <p:nvPr>
            <p:ph type="body" sz="quarter" idx="16" hasCustomPrompt="1"/>
          </p:nvPr>
        </p:nvSpPr>
        <p:spPr>
          <a:xfrm>
            <a:off x="360363" y="3096000"/>
            <a:ext cx="8428037" cy="216669"/>
          </a:xfrm>
        </p:spPr>
        <p:txBody>
          <a:bodyPr lIns="0" tIns="0" rIns="0" bIns="0"/>
          <a:lstStyle>
            <a:lvl1pPr marL="0" indent="0">
              <a:lnSpc>
                <a:spcPts val="1600"/>
              </a:lnSpc>
              <a:buNone/>
              <a:defRPr sz="1200" b="0" baseline="0">
                <a:solidFill>
                  <a:schemeClr val="bg1"/>
                </a:solidFill>
              </a:defRPr>
            </a:lvl1pPr>
            <a:lvl2pPr marL="273050" indent="0">
              <a:buFont typeface="+mj-lt"/>
              <a:buNone/>
              <a:defRPr/>
            </a:lvl2pPr>
            <a:lvl3pPr marL="438150" indent="0">
              <a:buFont typeface="+mj-lt"/>
              <a:buNone/>
              <a:defRPr/>
            </a:lvl3pPr>
            <a:lvl4pPr marL="715963" indent="0">
              <a:buFont typeface="+mj-lt"/>
              <a:buNone/>
              <a:defRPr/>
            </a:lvl4pPr>
            <a:lvl5pPr marL="787400" indent="0">
              <a:buFont typeface="+mj-lt"/>
              <a:buNone/>
              <a:defRPr/>
            </a:lvl5pPr>
          </a:lstStyle>
          <a:p>
            <a:pPr lvl="0"/>
            <a:r>
              <a:rPr lang="pl-PL" dirty="0" smtClean="0"/>
              <a:t>Ulice 0000, 000 000 Město</a:t>
            </a:r>
            <a:endParaRPr lang="cs-CZ" dirty="0" smtClean="0"/>
          </a:p>
        </p:txBody>
      </p:sp>
      <p:pic>
        <p:nvPicPr>
          <p:cNvPr id="5122" name="Picture 2" descr="D:\Sablony\dopis\Logo Národní dopravce\CD_narodni_dopravce_dvour_neg nahled.png"/>
          <p:cNvPicPr>
            <a:picLocks noChangeAspect="1" noChangeArrowheads="1"/>
          </p:cNvPicPr>
          <p:nvPr userDrawn="1"/>
        </p:nvPicPr>
        <p:blipFill>
          <a:blip r:embed="rId2" cstate="print">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60000" y="360000"/>
            <a:ext cx="2091600" cy="523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990470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Úvodní světlý">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360000" y="1620000"/>
            <a:ext cx="8424000" cy="1428000"/>
          </a:xfrm>
        </p:spPr>
        <p:txBody>
          <a:bodyPr lIns="0" tIns="0" rIns="0" bIns="0" anchor="t">
            <a:normAutofit/>
          </a:bodyPr>
          <a:lstStyle>
            <a:lvl1pPr algn="l">
              <a:lnSpc>
                <a:spcPts val="4600"/>
              </a:lnSpc>
              <a:defRPr sz="4000" b="1" kern="3800" baseline="0">
                <a:solidFill>
                  <a:srgbClr val="002664"/>
                </a:solidFill>
                <a:latin typeface="Arial" pitchFamily="34" charset="0"/>
                <a:cs typeface="Arial" pitchFamily="34" charset="0"/>
              </a:defRPr>
            </a:lvl1pPr>
          </a:lstStyle>
          <a:p>
            <a:r>
              <a:rPr lang="cs-CZ" dirty="0" smtClean="0"/>
              <a:t>Dvouřádkový </a:t>
            </a:r>
            <a:br>
              <a:rPr lang="cs-CZ" dirty="0" smtClean="0"/>
            </a:br>
            <a:r>
              <a:rPr lang="cs-CZ" dirty="0" smtClean="0"/>
              <a:t>název prezentace</a:t>
            </a:r>
            <a:endParaRPr lang="cs-CZ" dirty="0"/>
          </a:p>
        </p:txBody>
      </p:sp>
      <p:sp>
        <p:nvSpPr>
          <p:cNvPr id="3" name="Podnadpis 2"/>
          <p:cNvSpPr>
            <a:spLocks noGrp="1"/>
          </p:cNvSpPr>
          <p:nvPr>
            <p:ph type="subTitle" idx="1" hasCustomPrompt="1"/>
          </p:nvPr>
        </p:nvSpPr>
        <p:spPr>
          <a:xfrm>
            <a:off x="360000" y="3060000"/>
            <a:ext cx="8428400" cy="1390080"/>
          </a:xfrm>
        </p:spPr>
        <p:txBody>
          <a:bodyPr lIns="0" tIns="0" rIns="0" bIns="0">
            <a:normAutofit/>
          </a:bodyPr>
          <a:lstStyle>
            <a:lvl1pPr marL="0" indent="0" algn="l">
              <a:lnSpc>
                <a:spcPts val="3200"/>
              </a:lnSpc>
              <a:buNone/>
              <a:defRPr lang="cs-CZ" sz="2800" kern="2500" baseline="0" dirty="0">
                <a:solidFill>
                  <a:srgbClr val="009FDA"/>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smtClean="0"/>
              <a:t>Dvouřádkový podtitulek</a:t>
            </a:r>
          </a:p>
          <a:p>
            <a:r>
              <a:rPr lang="cs-CZ" dirty="0" smtClean="0"/>
              <a:t>prezentace</a:t>
            </a:r>
            <a:endParaRPr lang="cs-CZ" dirty="0"/>
          </a:p>
        </p:txBody>
      </p:sp>
      <p:sp>
        <p:nvSpPr>
          <p:cNvPr id="12" name="Zástupný symbol pro datum 11"/>
          <p:cNvSpPr>
            <a:spLocks noGrp="1"/>
          </p:cNvSpPr>
          <p:nvPr>
            <p:ph type="dt" sz="half" idx="10"/>
          </p:nvPr>
        </p:nvSpPr>
        <p:spPr/>
        <p:txBody>
          <a:bodyPr/>
          <a:lstStyle/>
          <a:p>
            <a:fld id="{A3E89B90-8A07-4FF3-94CF-10E2BA3727E8}" type="datetime4">
              <a:rPr lang="cs-CZ" smtClean="0"/>
              <a:t>17. ledna 2025</a:t>
            </a:fld>
            <a:endParaRPr lang="cs-CZ"/>
          </a:p>
        </p:txBody>
      </p:sp>
      <p:sp>
        <p:nvSpPr>
          <p:cNvPr id="13" name="Zástupný symbol pro zápatí 12"/>
          <p:cNvSpPr>
            <a:spLocks noGrp="1"/>
          </p:cNvSpPr>
          <p:nvPr>
            <p:ph type="ftr" sz="quarter" idx="11"/>
          </p:nvPr>
        </p:nvSpPr>
        <p:spPr/>
        <p:txBody>
          <a:bodyPr/>
          <a:lstStyle/>
          <a:p>
            <a:endParaRPr lang="cs-CZ" dirty="0"/>
          </a:p>
        </p:txBody>
      </p:sp>
      <p:sp>
        <p:nvSpPr>
          <p:cNvPr id="14" name="Zástupný symbol pro číslo snímku 13"/>
          <p:cNvSpPr>
            <a:spLocks noGrp="1"/>
          </p:cNvSpPr>
          <p:nvPr>
            <p:ph type="sldNum" sz="quarter" idx="12"/>
          </p:nvPr>
        </p:nvSpPr>
        <p:spPr/>
        <p:txBody>
          <a:bodyPr/>
          <a:lstStyle/>
          <a:p>
            <a:pPr algn="l"/>
            <a:r>
              <a:rPr lang="cs-CZ" smtClean="0"/>
              <a:t>Strana </a:t>
            </a:r>
            <a:fld id="{16492D80-8647-4927-9515-61DAC1B6EF2E}" type="slidenum">
              <a:rPr lang="cs-CZ" smtClean="0"/>
              <a:pPr algn="l"/>
              <a:t>‹#›</a:t>
            </a:fld>
            <a:endParaRPr lang="cs-CZ" dirty="0"/>
          </a:p>
        </p:txBody>
      </p:sp>
      <p:pic>
        <p:nvPicPr>
          <p:cNvPr id="2050" name="Picture 2" descr="D:\Sablony\dopis\Logo Národní dopravce\CD_narodni_dopravce_dvour_cmyk.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0000" y="360000"/>
            <a:ext cx="2091600" cy="454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83732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a text">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360363" y="360000"/>
            <a:ext cx="8424000" cy="403225"/>
          </a:xfrm>
        </p:spPr>
        <p:txBody>
          <a:bodyPr/>
          <a:lstStyle/>
          <a:p>
            <a:r>
              <a:rPr lang="cs-CZ" dirty="0" smtClean="0"/>
              <a:t>Jednořádkový titulek snímku</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7" name="Zástupný symbol pro zápatí 6"/>
          <p:cNvSpPr>
            <a:spLocks noGrp="1"/>
          </p:cNvSpPr>
          <p:nvPr>
            <p:ph type="ftr" sz="quarter" idx="15"/>
          </p:nvPr>
        </p:nvSpPr>
        <p:spPr/>
        <p:txBody>
          <a:bodyPr/>
          <a:lstStyle/>
          <a:p>
            <a:endParaRPr lang="cs-CZ" dirty="0"/>
          </a:p>
        </p:txBody>
      </p:sp>
      <p:sp>
        <p:nvSpPr>
          <p:cNvPr id="8" name="Zástupný symbol pro číslo snímku 7"/>
          <p:cNvSpPr>
            <a:spLocks noGrp="1"/>
          </p:cNvSpPr>
          <p:nvPr>
            <p:ph type="sldNum" sz="quarter" idx="16"/>
          </p:nvPr>
        </p:nvSpPr>
        <p:spPr/>
        <p:txBody>
          <a:bodyPr/>
          <a:lstStyle/>
          <a:p>
            <a:pPr algn="l"/>
            <a:r>
              <a:rPr lang="cs-CZ" smtClean="0"/>
              <a:t>Strana </a:t>
            </a:r>
            <a:fld id="{16492D80-8647-4927-9515-61DAC1B6EF2E}" type="slidenum">
              <a:rPr lang="cs-CZ" smtClean="0"/>
              <a:pPr algn="l"/>
              <a:t>‹#›</a:t>
            </a:fld>
            <a:endParaRPr lang="cs-CZ" dirty="0"/>
          </a:p>
        </p:txBody>
      </p:sp>
      <p:sp>
        <p:nvSpPr>
          <p:cNvPr id="11" name="Zástupný symbol pro obsah 10"/>
          <p:cNvSpPr>
            <a:spLocks noGrp="1"/>
          </p:cNvSpPr>
          <p:nvPr>
            <p:ph sz="quarter" idx="17"/>
          </p:nvPr>
        </p:nvSpPr>
        <p:spPr>
          <a:xfrm>
            <a:off x="360000" y="1620000"/>
            <a:ext cx="8424000" cy="4316412"/>
          </a:xfrm>
        </p:spPr>
        <p:txBody>
          <a:bodyPr/>
          <a:lstStyle>
            <a:lvl1pPr marL="0" indent="0">
              <a:lnSpc>
                <a:spcPts val="2000"/>
              </a:lnSpc>
              <a:buFont typeface="Arial" pitchFamily="34" charset="0"/>
              <a:buNone/>
              <a:defRPr lang="cs-CZ" sz="1600" b="1" kern="2000" baseline="0" dirty="0" smtClean="0">
                <a:solidFill>
                  <a:srgbClr val="002664"/>
                </a:solidFill>
                <a:latin typeface="+mn-lt"/>
                <a:ea typeface="+mn-ea"/>
                <a:cs typeface="+mn-cs"/>
              </a:defRPr>
            </a:lvl1pPr>
            <a:lvl2pPr marL="0" indent="0">
              <a:lnSpc>
                <a:spcPts val="2000"/>
              </a:lnSpc>
              <a:buFont typeface="Arial" pitchFamily="34" charset="0"/>
              <a:buNone/>
              <a:defRPr sz="1600">
                <a:solidFill>
                  <a:srgbClr val="002664"/>
                </a:solidFill>
              </a:defRPr>
            </a:lvl2pPr>
            <a:lvl3pPr marL="0" indent="0">
              <a:lnSpc>
                <a:spcPts val="1600"/>
              </a:lnSpc>
              <a:buFont typeface="Arial" pitchFamily="34" charset="0"/>
              <a:buNone/>
              <a:defRPr sz="1400">
                <a:solidFill>
                  <a:srgbClr val="002664"/>
                </a:solidFill>
              </a:defRPr>
            </a:lvl3pPr>
            <a:lvl4pPr marL="0" indent="0">
              <a:lnSpc>
                <a:spcPts val="1600"/>
              </a:lnSpc>
              <a:buFont typeface="Arial" pitchFamily="34" charset="0"/>
              <a:buNone/>
              <a:defRPr sz="1200">
                <a:solidFill>
                  <a:srgbClr val="002664"/>
                </a:solidFill>
              </a:defRPr>
            </a:lvl4pPr>
            <a:lvl5pPr marL="0" indent="0">
              <a:lnSpc>
                <a:spcPts val="1800"/>
              </a:lnSpc>
              <a:buFont typeface="Arial" pitchFamily="34" charset="0"/>
              <a:buChar char="•"/>
              <a:defRPr lang="cs-CZ" sz="1400" kern="2000" baseline="0" dirty="0" smtClean="0">
                <a:solidFill>
                  <a:srgbClr val="002664"/>
                </a:solidFill>
                <a:latin typeface="+mn-lt"/>
                <a:ea typeface="+mn-ea"/>
                <a:cs typeface="+mn-cs"/>
              </a:defRPr>
            </a:lvl5pPr>
            <a:lvl6pPr marL="1520825" indent="-1257300">
              <a:lnSpc>
                <a:spcPts val="1600"/>
              </a:lnSpc>
              <a:buFont typeface="Arial" pitchFamily="34" charset="0"/>
              <a:buChar char="•"/>
              <a:defRPr sz="1200"/>
            </a:lvl6pPr>
            <a:lvl7pPr marL="1295400" indent="0">
              <a:buNone/>
              <a:defRPr/>
            </a:lvl7pPr>
            <a:lvl8pPr marL="0" indent="0">
              <a:lnSpc>
                <a:spcPts val="1600"/>
              </a:lnSpc>
              <a:spcBef>
                <a:spcPts val="0"/>
              </a:spcBef>
              <a:buNone/>
              <a:tabLst/>
              <a:defRPr sz="1200"/>
            </a:lvl8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smtClean="0"/>
          </a:p>
        </p:txBody>
      </p:sp>
    </p:spTree>
    <p:extLst>
      <p:ext uri="{BB962C8B-B14F-4D97-AF65-F5344CB8AC3E}">
        <p14:creationId xmlns:p14="http://schemas.microsoft.com/office/powerpoint/2010/main" val="19655945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dpis a text s odrážkami">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360363" y="360000"/>
            <a:ext cx="8424000" cy="365488"/>
          </a:xfrm>
        </p:spPr>
        <p:txBody>
          <a:bodyPr>
            <a:normAutofit/>
          </a:bodyPr>
          <a:lstStyle>
            <a:lvl1pPr>
              <a:lnSpc>
                <a:spcPts val="2400"/>
              </a:lnSpc>
              <a:defRPr sz="1600">
                <a:solidFill>
                  <a:srgbClr val="009FDA"/>
                </a:solidFill>
              </a:defRPr>
            </a:lvl1pPr>
          </a:lstStyle>
          <a:p>
            <a:r>
              <a:rPr lang="cs-CZ" dirty="0" smtClean="0"/>
              <a:t>Jednořádkový titulek snímku</a:t>
            </a:r>
            <a:endParaRPr lang="cs-CZ" dirty="0"/>
          </a:p>
        </p:txBody>
      </p:sp>
      <p:sp>
        <p:nvSpPr>
          <p:cNvPr id="3" name="Zástupný symbol pro datum 2"/>
          <p:cNvSpPr>
            <a:spLocks noGrp="1"/>
          </p:cNvSpPr>
          <p:nvPr>
            <p:ph type="dt" sz="half" idx="14"/>
          </p:nvPr>
        </p:nvSpPr>
        <p:spPr/>
        <p:txBody>
          <a:bodyPr/>
          <a:lstStyle/>
          <a:p>
            <a:fld id="{DDE52BF6-C572-40A0-B410-E2E762A17950}" type="datetime4">
              <a:rPr lang="cs-CZ" smtClean="0"/>
              <a:t>17. ledna 2025</a:t>
            </a:fld>
            <a:endParaRPr lang="cs-CZ"/>
          </a:p>
        </p:txBody>
      </p:sp>
      <p:sp>
        <p:nvSpPr>
          <p:cNvPr id="7" name="Zástupný symbol pro zápatí 6"/>
          <p:cNvSpPr>
            <a:spLocks noGrp="1"/>
          </p:cNvSpPr>
          <p:nvPr>
            <p:ph type="ftr" sz="quarter" idx="15"/>
          </p:nvPr>
        </p:nvSpPr>
        <p:spPr/>
        <p:txBody>
          <a:bodyPr/>
          <a:lstStyle/>
          <a:p>
            <a:endParaRPr lang="cs-CZ" dirty="0"/>
          </a:p>
        </p:txBody>
      </p:sp>
      <p:sp>
        <p:nvSpPr>
          <p:cNvPr id="8" name="Zástupný symbol pro číslo snímku 7"/>
          <p:cNvSpPr>
            <a:spLocks noGrp="1"/>
          </p:cNvSpPr>
          <p:nvPr>
            <p:ph type="sldNum" sz="quarter" idx="16"/>
          </p:nvPr>
        </p:nvSpPr>
        <p:spPr/>
        <p:txBody>
          <a:bodyPr/>
          <a:lstStyle/>
          <a:p>
            <a:pPr algn="l"/>
            <a:r>
              <a:rPr lang="cs-CZ" smtClean="0"/>
              <a:t>Strana </a:t>
            </a:r>
            <a:fld id="{16492D80-8647-4927-9515-61DAC1B6EF2E}" type="slidenum">
              <a:rPr lang="cs-CZ" smtClean="0"/>
              <a:pPr algn="l"/>
              <a:t>‹#›</a:t>
            </a:fld>
            <a:endParaRPr lang="cs-CZ" dirty="0"/>
          </a:p>
        </p:txBody>
      </p:sp>
      <p:sp>
        <p:nvSpPr>
          <p:cNvPr id="11" name="Zástupný symbol pro obsah 10"/>
          <p:cNvSpPr>
            <a:spLocks noGrp="1"/>
          </p:cNvSpPr>
          <p:nvPr>
            <p:ph sz="quarter" idx="17" hasCustomPrompt="1"/>
          </p:nvPr>
        </p:nvSpPr>
        <p:spPr>
          <a:xfrm>
            <a:off x="360363" y="1620000"/>
            <a:ext cx="8424000" cy="4316412"/>
          </a:xfrm>
        </p:spPr>
        <p:txBody>
          <a:bodyPr/>
          <a:lstStyle>
            <a:lvl1pPr marL="180000" indent="-180000">
              <a:tabLst/>
              <a:defRPr b="0">
                <a:solidFill>
                  <a:srgbClr val="002664"/>
                </a:solidFill>
              </a:defRPr>
            </a:lvl1pPr>
            <a:lvl2pPr marL="432000" indent="-252000">
              <a:buFont typeface="+mj-lt"/>
              <a:buAutoNum type="alphaLcParenR"/>
              <a:defRPr b="0">
                <a:solidFill>
                  <a:srgbClr val="002664"/>
                </a:solidFill>
              </a:defRPr>
            </a:lvl2pPr>
            <a:lvl3pPr marL="612000" indent="-180000">
              <a:buClr>
                <a:schemeClr val="accent3"/>
              </a:buClr>
              <a:buSzPct val="130000"/>
              <a:buFont typeface="Arial" pitchFamily="34" charset="0"/>
              <a:buChar char="•"/>
              <a:defRPr b="0">
                <a:solidFill>
                  <a:srgbClr val="002664"/>
                </a:solidFill>
              </a:defRPr>
            </a:lvl3pPr>
            <a:lvl4pPr marL="792000" indent="-180000">
              <a:buClr>
                <a:schemeClr val="accent1"/>
              </a:buClr>
              <a:buSzPct val="130000"/>
              <a:defRPr b="0">
                <a:solidFill>
                  <a:srgbClr val="002664"/>
                </a:solidFill>
              </a:defRPr>
            </a:lvl4pPr>
            <a:lvl5pPr marL="972000" indent="-180000">
              <a:buClr>
                <a:schemeClr val="tx2"/>
              </a:buClr>
              <a:buSzPct val="130000"/>
              <a:defRPr b="0">
                <a:solidFill>
                  <a:srgbClr val="002664"/>
                </a:solidFill>
              </a:defRPr>
            </a:lvl5pPr>
          </a:lstStyle>
          <a:p>
            <a:pPr lvl="0"/>
            <a:r>
              <a:rPr lang="cs-CZ" dirty="0" smtClean="0"/>
              <a:t>První úroveň</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78522921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adpis a tabulka">
    <p:spTree>
      <p:nvGrpSpPr>
        <p:cNvPr id="1" name=""/>
        <p:cNvGrpSpPr/>
        <p:nvPr/>
      </p:nvGrpSpPr>
      <p:grpSpPr>
        <a:xfrm>
          <a:off x="0" y="0"/>
          <a:ext cx="0" cy="0"/>
          <a:chOff x="0" y="0"/>
          <a:chExt cx="0" cy="0"/>
        </a:xfrm>
      </p:grpSpPr>
      <p:sp>
        <p:nvSpPr>
          <p:cNvPr id="14" name="Zástupný symbol pro text 13"/>
          <p:cNvSpPr>
            <a:spLocks noGrp="1"/>
          </p:cNvSpPr>
          <p:nvPr>
            <p:ph type="body" sz="quarter" idx="17" hasCustomPrompt="1"/>
          </p:nvPr>
        </p:nvSpPr>
        <p:spPr>
          <a:xfrm>
            <a:off x="360364" y="765175"/>
            <a:ext cx="8424000" cy="431800"/>
          </a:xfrm>
        </p:spPr>
        <p:txBody>
          <a:bodyPr lIns="0" tIns="0" rIns="0" bIns="0"/>
          <a:lstStyle>
            <a:lvl1pPr marL="0" indent="0">
              <a:lnSpc>
                <a:spcPts val="2400"/>
              </a:lnSpc>
              <a:buNone/>
              <a:defRPr>
                <a:solidFill>
                  <a:srgbClr val="009FDA"/>
                </a:solidFill>
              </a:defRPr>
            </a:lvl1pPr>
          </a:lstStyle>
          <a:p>
            <a:pPr lvl="0"/>
            <a:r>
              <a:rPr lang="cs-CZ" dirty="0" smtClean="0"/>
              <a:t>Jednořádkový podtitulek snímku</a:t>
            </a:r>
            <a:endParaRPr lang="cs-CZ" dirty="0"/>
          </a:p>
        </p:txBody>
      </p:sp>
      <p:sp>
        <p:nvSpPr>
          <p:cNvPr id="3" name="Zástupný symbol pro datum 2"/>
          <p:cNvSpPr>
            <a:spLocks noGrp="1"/>
          </p:cNvSpPr>
          <p:nvPr>
            <p:ph type="dt" sz="half" idx="18"/>
          </p:nvPr>
        </p:nvSpPr>
        <p:spPr/>
        <p:txBody>
          <a:bodyPr/>
          <a:lstStyle/>
          <a:p>
            <a:fld id="{FE8A45CA-08E7-4B73-AE77-5A0B7922EA8C}" type="datetime4">
              <a:rPr lang="cs-CZ" smtClean="0"/>
              <a:t>17. ledna 2025</a:t>
            </a:fld>
            <a:endParaRPr lang="cs-CZ"/>
          </a:p>
        </p:txBody>
      </p:sp>
      <p:sp>
        <p:nvSpPr>
          <p:cNvPr id="8" name="Zástupný symbol pro zápatí 7"/>
          <p:cNvSpPr>
            <a:spLocks noGrp="1"/>
          </p:cNvSpPr>
          <p:nvPr>
            <p:ph type="ftr" sz="quarter" idx="19"/>
          </p:nvPr>
        </p:nvSpPr>
        <p:spPr/>
        <p:txBody>
          <a:bodyPr/>
          <a:lstStyle/>
          <a:p>
            <a:endParaRPr lang="cs-CZ" dirty="0"/>
          </a:p>
        </p:txBody>
      </p:sp>
      <p:sp>
        <p:nvSpPr>
          <p:cNvPr id="9" name="Zástupný symbol pro číslo snímku 8"/>
          <p:cNvSpPr>
            <a:spLocks noGrp="1"/>
          </p:cNvSpPr>
          <p:nvPr>
            <p:ph type="sldNum" sz="quarter" idx="20"/>
          </p:nvPr>
        </p:nvSpPr>
        <p:spPr/>
        <p:txBody>
          <a:bodyPr/>
          <a:lstStyle/>
          <a:p>
            <a:pPr algn="l"/>
            <a:r>
              <a:rPr lang="cs-CZ" smtClean="0"/>
              <a:t>Strana </a:t>
            </a:r>
            <a:fld id="{16492D80-8647-4927-9515-61DAC1B6EF2E}" type="slidenum">
              <a:rPr lang="cs-CZ" smtClean="0"/>
              <a:pPr algn="l"/>
              <a:t>‹#›</a:t>
            </a:fld>
            <a:endParaRPr lang="cs-CZ" dirty="0"/>
          </a:p>
        </p:txBody>
      </p:sp>
      <p:sp>
        <p:nvSpPr>
          <p:cNvPr id="13" name="Nadpis 12"/>
          <p:cNvSpPr>
            <a:spLocks noGrp="1"/>
          </p:cNvSpPr>
          <p:nvPr>
            <p:ph type="title" hasCustomPrompt="1"/>
          </p:nvPr>
        </p:nvSpPr>
        <p:spPr>
          <a:xfrm>
            <a:off x="360000" y="360000"/>
            <a:ext cx="8423638" cy="402754"/>
          </a:xfrm>
        </p:spPr>
        <p:txBody>
          <a:bodyPr/>
          <a:lstStyle>
            <a:lvl1pPr>
              <a:defRPr lang="cs-CZ" sz="2400" b="1" i="0" u="none" strike="noStrike" baseline="0" smtClean="0"/>
            </a:lvl1pPr>
          </a:lstStyle>
          <a:p>
            <a:r>
              <a:rPr lang="cs-CZ" sz="2400" b="1" i="0" u="none" strike="noStrike" baseline="0" dirty="0" smtClean="0">
                <a:solidFill>
                  <a:srgbClr val="003B73"/>
                </a:solidFill>
                <a:latin typeface="ArialCE-Bold"/>
              </a:rPr>
              <a:t>Jednořádkový titulek snímku</a:t>
            </a:r>
            <a:endParaRPr lang="cs-CZ" dirty="0"/>
          </a:p>
        </p:txBody>
      </p:sp>
      <p:sp>
        <p:nvSpPr>
          <p:cNvPr id="4" name="Zástupný symbol pro tabulku 3"/>
          <p:cNvSpPr>
            <a:spLocks noGrp="1"/>
          </p:cNvSpPr>
          <p:nvPr>
            <p:ph type="tbl" sz="quarter" idx="21"/>
          </p:nvPr>
        </p:nvSpPr>
        <p:spPr>
          <a:xfrm>
            <a:off x="360363" y="1617663"/>
            <a:ext cx="8423275" cy="3322637"/>
          </a:xfrm>
        </p:spPr>
        <p:txBody>
          <a:bodyPr>
            <a:normAutofit/>
          </a:bodyPr>
          <a:lstStyle>
            <a:lvl1pPr>
              <a:lnSpc>
                <a:spcPts val="1400"/>
              </a:lnSpc>
              <a:defRPr sz="1200"/>
            </a:lvl1pPr>
          </a:lstStyle>
          <a:p>
            <a:r>
              <a:rPr lang="cs-CZ" smtClean="0"/>
              <a:t>Kliknutím na ikonu přidáte tabulku.</a:t>
            </a:r>
            <a:endParaRPr lang="cs-CZ"/>
          </a:p>
        </p:txBody>
      </p:sp>
    </p:spTree>
    <p:extLst>
      <p:ext uri="{BB962C8B-B14F-4D97-AF65-F5344CB8AC3E}">
        <p14:creationId xmlns:p14="http://schemas.microsoft.com/office/powerpoint/2010/main" val="143755710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adpis s grafy">
    <p:spTree>
      <p:nvGrpSpPr>
        <p:cNvPr id="1" name=""/>
        <p:cNvGrpSpPr/>
        <p:nvPr/>
      </p:nvGrpSpPr>
      <p:grpSpPr>
        <a:xfrm>
          <a:off x="0" y="0"/>
          <a:ext cx="0" cy="0"/>
          <a:chOff x="0" y="0"/>
          <a:chExt cx="0" cy="0"/>
        </a:xfrm>
      </p:grpSpPr>
      <p:sp>
        <p:nvSpPr>
          <p:cNvPr id="7" name="Zástupný symbol pro graf 6"/>
          <p:cNvSpPr>
            <a:spLocks noGrp="1"/>
          </p:cNvSpPr>
          <p:nvPr>
            <p:ph type="chart" sz="quarter" idx="13" hasCustomPrompt="1"/>
          </p:nvPr>
        </p:nvSpPr>
        <p:spPr>
          <a:xfrm>
            <a:off x="468313" y="3429000"/>
            <a:ext cx="2519511" cy="2376488"/>
          </a:xfrm>
        </p:spPr>
        <p:txBody>
          <a:bodyPr/>
          <a:lstStyle>
            <a:lvl1pPr marL="0" indent="0">
              <a:buNone/>
              <a:defRPr baseline="0"/>
            </a:lvl1pPr>
          </a:lstStyle>
          <a:p>
            <a:r>
              <a:rPr lang="cs-CZ" dirty="0" smtClean="0"/>
              <a:t>Kliknutím vložte graf</a:t>
            </a:r>
            <a:endParaRPr lang="cs-CZ" dirty="0"/>
          </a:p>
        </p:txBody>
      </p:sp>
      <p:sp>
        <p:nvSpPr>
          <p:cNvPr id="10" name="Zástupný symbol pro obsah 9"/>
          <p:cNvSpPr>
            <a:spLocks noGrp="1"/>
          </p:cNvSpPr>
          <p:nvPr>
            <p:ph sz="quarter" idx="14"/>
          </p:nvPr>
        </p:nvSpPr>
        <p:spPr>
          <a:xfrm>
            <a:off x="360363" y="1628775"/>
            <a:ext cx="8428037" cy="1584325"/>
          </a:xfrm>
        </p:spPr>
        <p:txBody>
          <a:bodyPr/>
          <a:lstStyle>
            <a:lvl1pPr marL="180000" indent="-180000">
              <a:lnSpc>
                <a:spcPts val="2600"/>
              </a:lnSpc>
              <a:spcBef>
                <a:spcPts val="0"/>
              </a:spcBef>
              <a:buClr>
                <a:srgbClr val="002664"/>
              </a:buClr>
              <a:buSzPct val="130000"/>
              <a:buFont typeface="Arial" pitchFamily="34" charset="0"/>
              <a:buChar char="•"/>
              <a:defRPr kern="0" baseline="0">
                <a:solidFill>
                  <a:srgbClr val="002664"/>
                </a:solidFill>
              </a:defRPr>
            </a:lvl1pPr>
            <a:lvl2pPr marL="360000" indent="-180000">
              <a:lnSpc>
                <a:spcPts val="2600"/>
              </a:lnSpc>
              <a:spcBef>
                <a:spcPts val="0"/>
              </a:spcBef>
              <a:buClr>
                <a:schemeClr val="tx2"/>
              </a:buClr>
              <a:buSzPct val="130000"/>
              <a:buFont typeface="Arial" pitchFamily="34" charset="0"/>
              <a:buChar char="•"/>
              <a:defRPr baseline="0">
                <a:solidFill>
                  <a:srgbClr val="002664"/>
                </a:solidFill>
              </a:defRPr>
            </a:lvl2pPr>
            <a:lvl3pPr marL="360000" indent="-180000">
              <a:lnSpc>
                <a:spcPts val="2600"/>
              </a:lnSpc>
              <a:spcBef>
                <a:spcPts val="0"/>
              </a:spcBef>
              <a:buClr>
                <a:srgbClr val="009FDA"/>
              </a:buClr>
              <a:buSzPct val="130000"/>
              <a:buFont typeface="Arial" pitchFamily="34" charset="0"/>
              <a:buChar char="•"/>
              <a:defRPr baseline="0"/>
            </a:lvl3pPr>
            <a:lvl4pPr marL="360000" indent="-180000">
              <a:lnSpc>
                <a:spcPts val="2600"/>
              </a:lnSpc>
              <a:spcBef>
                <a:spcPts val="0"/>
              </a:spcBef>
              <a:buClr>
                <a:schemeClr val="accent3"/>
              </a:buClr>
              <a:buSzPct val="130000"/>
              <a:buFont typeface="Arial" pitchFamily="34" charset="0"/>
              <a:buChar char="•"/>
              <a:defRPr baseline="0"/>
            </a:lvl4pPr>
            <a:lvl5pPr marL="787400" indent="0">
              <a:lnSpc>
                <a:spcPts val="2600"/>
              </a:lnSpc>
              <a:buSzPct val="150000"/>
              <a:buFont typeface="Arial" pitchFamily="34" charset="0"/>
              <a:buNone/>
              <a:defRPr/>
            </a:lvl5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p:txBody>
      </p:sp>
      <p:sp>
        <p:nvSpPr>
          <p:cNvPr id="11" name="Zástupný symbol pro graf 6"/>
          <p:cNvSpPr>
            <a:spLocks noGrp="1"/>
          </p:cNvSpPr>
          <p:nvPr>
            <p:ph type="chart" sz="quarter" idx="15" hasCustomPrompt="1"/>
          </p:nvPr>
        </p:nvSpPr>
        <p:spPr>
          <a:xfrm>
            <a:off x="3203848" y="3425180"/>
            <a:ext cx="2519511" cy="2376488"/>
          </a:xfrm>
        </p:spPr>
        <p:txBody>
          <a:bodyPr/>
          <a:lstStyle>
            <a:lvl1pPr marL="0" indent="0">
              <a:buNone/>
              <a:defRPr baseline="0"/>
            </a:lvl1pPr>
          </a:lstStyle>
          <a:p>
            <a:r>
              <a:rPr lang="cs-CZ" dirty="0" smtClean="0"/>
              <a:t>Kliknutím vložte graf</a:t>
            </a:r>
            <a:endParaRPr lang="cs-CZ" dirty="0"/>
          </a:p>
        </p:txBody>
      </p:sp>
      <p:sp>
        <p:nvSpPr>
          <p:cNvPr id="12" name="Zástupný symbol pro graf 6"/>
          <p:cNvSpPr>
            <a:spLocks noGrp="1"/>
          </p:cNvSpPr>
          <p:nvPr>
            <p:ph type="chart" sz="quarter" idx="16" hasCustomPrompt="1"/>
          </p:nvPr>
        </p:nvSpPr>
        <p:spPr>
          <a:xfrm>
            <a:off x="6252617" y="3399780"/>
            <a:ext cx="2519511" cy="2376488"/>
          </a:xfrm>
        </p:spPr>
        <p:txBody>
          <a:bodyPr/>
          <a:lstStyle>
            <a:lvl1pPr marL="0" indent="0">
              <a:buNone/>
              <a:defRPr baseline="0"/>
            </a:lvl1pPr>
          </a:lstStyle>
          <a:p>
            <a:r>
              <a:rPr lang="cs-CZ" dirty="0" smtClean="0"/>
              <a:t>Kliknutím vložte graf</a:t>
            </a:r>
            <a:endParaRPr lang="cs-CZ" dirty="0"/>
          </a:p>
        </p:txBody>
      </p:sp>
      <p:sp>
        <p:nvSpPr>
          <p:cNvPr id="14" name="Zástupný symbol pro text 13"/>
          <p:cNvSpPr>
            <a:spLocks noGrp="1"/>
          </p:cNvSpPr>
          <p:nvPr>
            <p:ph type="body" sz="quarter" idx="17" hasCustomPrompt="1"/>
          </p:nvPr>
        </p:nvSpPr>
        <p:spPr>
          <a:xfrm>
            <a:off x="360364" y="765175"/>
            <a:ext cx="8424000" cy="431800"/>
          </a:xfrm>
        </p:spPr>
        <p:txBody>
          <a:bodyPr lIns="0" tIns="0" rIns="0" bIns="0"/>
          <a:lstStyle>
            <a:lvl1pPr marL="0" indent="0">
              <a:lnSpc>
                <a:spcPts val="2400"/>
              </a:lnSpc>
              <a:buNone/>
              <a:defRPr>
                <a:solidFill>
                  <a:srgbClr val="009FDA"/>
                </a:solidFill>
              </a:defRPr>
            </a:lvl1pPr>
          </a:lstStyle>
          <a:p>
            <a:pPr lvl="0"/>
            <a:r>
              <a:rPr lang="cs-CZ" dirty="0" smtClean="0"/>
              <a:t>Jednořádkový podtitulek snímku</a:t>
            </a:r>
            <a:endParaRPr lang="cs-CZ" dirty="0"/>
          </a:p>
        </p:txBody>
      </p:sp>
      <p:sp>
        <p:nvSpPr>
          <p:cNvPr id="3" name="Zástupný symbol pro datum 2"/>
          <p:cNvSpPr>
            <a:spLocks noGrp="1"/>
          </p:cNvSpPr>
          <p:nvPr>
            <p:ph type="dt" sz="half" idx="18"/>
          </p:nvPr>
        </p:nvSpPr>
        <p:spPr/>
        <p:txBody>
          <a:bodyPr/>
          <a:lstStyle/>
          <a:p>
            <a:fld id="{95383BCD-FFB2-40EB-BF52-95F00F486797}" type="datetime4">
              <a:rPr lang="cs-CZ" smtClean="0"/>
              <a:t>17. ledna 2025</a:t>
            </a:fld>
            <a:endParaRPr lang="cs-CZ"/>
          </a:p>
        </p:txBody>
      </p:sp>
      <p:sp>
        <p:nvSpPr>
          <p:cNvPr id="8" name="Zástupný symbol pro zápatí 7"/>
          <p:cNvSpPr>
            <a:spLocks noGrp="1"/>
          </p:cNvSpPr>
          <p:nvPr>
            <p:ph type="ftr" sz="quarter" idx="19"/>
          </p:nvPr>
        </p:nvSpPr>
        <p:spPr/>
        <p:txBody>
          <a:bodyPr/>
          <a:lstStyle/>
          <a:p>
            <a:endParaRPr lang="cs-CZ" dirty="0"/>
          </a:p>
        </p:txBody>
      </p:sp>
      <p:sp>
        <p:nvSpPr>
          <p:cNvPr id="9" name="Zástupný symbol pro číslo snímku 8"/>
          <p:cNvSpPr>
            <a:spLocks noGrp="1"/>
          </p:cNvSpPr>
          <p:nvPr>
            <p:ph type="sldNum" sz="quarter" idx="20"/>
          </p:nvPr>
        </p:nvSpPr>
        <p:spPr/>
        <p:txBody>
          <a:bodyPr/>
          <a:lstStyle/>
          <a:p>
            <a:pPr algn="l"/>
            <a:r>
              <a:rPr lang="cs-CZ" smtClean="0"/>
              <a:t>Strana </a:t>
            </a:r>
            <a:fld id="{16492D80-8647-4927-9515-61DAC1B6EF2E}" type="slidenum">
              <a:rPr lang="cs-CZ" smtClean="0"/>
              <a:pPr algn="l"/>
              <a:t>‹#›</a:t>
            </a:fld>
            <a:endParaRPr lang="cs-CZ" dirty="0"/>
          </a:p>
        </p:txBody>
      </p:sp>
      <p:sp>
        <p:nvSpPr>
          <p:cNvPr id="13" name="Nadpis 12"/>
          <p:cNvSpPr>
            <a:spLocks noGrp="1"/>
          </p:cNvSpPr>
          <p:nvPr>
            <p:ph type="title" hasCustomPrompt="1"/>
          </p:nvPr>
        </p:nvSpPr>
        <p:spPr>
          <a:xfrm>
            <a:off x="360000" y="360000"/>
            <a:ext cx="8423638" cy="402754"/>
          </a:xfrm>
        </p:spPr>
        <p:txBody>
          <a:bodyPr/>
          <a:lstStyle>
            <a:lvl1pPr>
              <a:defRPr lang="cs-CZ" sz="2400" b="1" i="0" u="none" strike="noStrike" baseline="0" smtClean="0"/>
            </a:lvl1pPr>
          </a:lstStyle>
          <a:p>
            <a:r>
              <a:rPr lang="cs-CZ" sz="2400" b="1" i="0" u="none" strike="noStrike" baseline="0" dirty="0" smtClean="0">
                <a:solidFill>
                  <a:srgbClr val="003B73"/>
                </a:solidFill>
                <a:latin typeface="ArialCE-Bold"/>
              </a:rPr>
              <a:t>Jednořádkový titulek snímku</a:t>
            </a:r>
            <a:endParaRPr lang="cs-CZ" dirty="0"/>
          </a:p>
        </p:txBody>
      </p:sp>
    </p:spTree>
    <p:extLst>
      <p:ext uri="{BB962C8B-B14F-4D97-AF65-F5344CB8AC3E}">
        <p14:creationId xmlns:p14="http://schemas.microsoft.com/office/powerpoint/2010/main" val="386837946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adpis a grafické objekty">
    <p:spTree>
      <p:nvGrpSpPr>
        <p:cNvPr id="1" name=""/>
        <p:cNvGrpSpPr/>
        <p:nvPr/>
      </p:nvGrpSpPr>
      <p:grpSpPr>
        <a:xfrm>
          <a:off x="0" y="0"/>
          <a:ext cx="0" cy="0"/>
          <a:chOff x="0" y="0"/>
          <a:chExt cx="0" cy="0"/>
        </a:xfrm>
      </p:grpSpPr>
      <p:sp>
        <p:nvSpPr>
          <p:cNvPr id="14" name="Zástupný symbol pro text 13"/>
          <p:cNvSpPr>
            <a:spLocks noGrp="1"/>
          </p:cNvSpPr>
          <p:nvPr>
            <p:ph type="body" sz="quarter" idx="17" hasCustomPrompt="1"/>
          </p:nvPr>
        </p:nvSpPr>
        <p:spPr>
          <a:xfrm>
            <a:off x="360364" y="765175"/>
            <a:ext cx="8424000" cy="431800"/>
          </a:xfrm>
        </p:spPr>
        <p:txBody>
          <a:bodyPr lIns="0" tIns="0" rIns="0" bIns="0"/>
          <a:lstStyle>
            <a:lvl1pPr marL="0" indent="0">
              <a:lnSpc>
                <a:spcPts val="2400"/>
              </a:lnSpc>
              <a:buNone/>
              <a:defRPr>
                <a:solidFill>
                  <a:srgbClr val="009FDA"/>
                </a:solidFill>
              </a:defRPr>
            </a:lvl1pPr>
          </a:lstStyle>
          <a:p>
            <a:pPr lvl="0"/>
            <a:r>
              <a:rPr lang="cs-CZ" dirty="0" smtClean="0"/>
              <a:t>Jednořádkový podtitulek snímku</a:t>
            </a:r>
            <a:endParaRPr lang="cs-CZ" dirty="0"/>
          </a:p>
        </p:txBody>
      </p:sp>
      <p:sp>
        <p:nvSpPr>
          <p:cNvPr id="3" name="Zástupný symbol pro datum 2"/>
          <p:cNvSpPr>
            <a:spLocks noGrp="1"/>
          </p:cNvSpPr>
          <p:nvPr>
            <p:ph type="dt" sz="half" idx="18"/>
          </p:nvPr>
        </p:nvSpPr>
        <p:spPr/>
        <p:txBody>
          <a:bodyPr/>
          <a:lstStyle/>
          <a:p>
            <a:fld id="{FF9BCA7D-25FF-4493-BF2E-18153425F931}" type="datetime4">
              <a:rPr lang="cs-CZ" smtClean="0"/>
              <a:t>17. ledna 2025</a:t>
            </a:fld>
            <a:endParaRPr lang="cs-CZ"/>
          </a:p>
        </p:txBody>
      </p:sp>
      <p:sp>
        <p:nvSpPr>
          <p:cNvPr id="8" name="Zástupný symbol pro zápatí 7"/>
          <p:cNvSpPr>
            <a:spLocks noGrp="1"/>
          </p:cNvSpPr>
          <p:nvPr>
            <p:ph type="ftr" sz="quarter" idx="19"/>
          </p:nvPr>
        </p:nvSpPr>
        <p:spPr/>
        <p:txBody>
          <a:bodyPr/>
          <a:lstStyle/>
          <a:p>
            <a:endParaRPr lang="cs-CZ" dirty="0"/>
          </a:p>
        </p:txBody>
      </p:sp>
      <p:sp>
        <p:nvSpPr>
          <p:cNvPr id="9" name="Zástupný symbol pro číslo snímku 8"/>
          <p:cNvSpPr>
            <a:spLocks noGrp="1"/>
          </p:cNvSpPr>
          <p:nvPr>
            <p:ph type="sldNum" sz="quarter" idx="20"/>
          </p:nvPr>
        </p:nvSpPr>
        <p:spPr/>
        <p:txBody>
          <a:bodyPr/>
          <a:lstStyle/>
          <a:p>
            <a:pPr algn="l"/>
            <a:r>
              <a:rPr lang="cs-CZ" smtClean="0"/>
              <a:t>Strana </a:t>
            </a:r>
            <a:fld id="{16492D80-8647-4927-9515-61DAC1B6EF2E}" type="slidenum">
              <a:rPr lang="cs-CZ" smtClean="0"/>
              <a:pPr algn="l"/>
              <a:t>‹#›</a:t>
            </a:fld>
            <a:endParaRPr lang="cs-CZ" dirty="0"/>
          </a:p>
        </p:txBody>
      </p:sp>
      <p:sp>
        <p:nvSpPr>
          <p:cNvPr id="13" name="Nadpis 12"/>
          <p:cNvSpPr>
            <a:spLocks noGrp="1"/>
          </p:cNvSpPr>
          <p:nvPr>
            <p:ph type="title" hasCustomPrompt="1"/>
          </p:nvPr>
        </p:nvSpPr>
        <p:spPr>
          <a:xfrm>
            <a:off x="360000" y="360000"/>
            <a:ext cx="8423638" cy="402754"/>
          </a:xfrm>
        </p:spPr>
        <p:txBody>
          <a:bodyPr/>
          <a:lstStyle>
            <a:lvl1pPr>
              <a:defRPr lang="cs-CZ" sz="2400" b="1" i="0" u="none" strike="noStrike" baseline="0" smtClean="0"/>
            </a:lvl1pPr>
          </a:lstStyle>
          <a:p>
            <a:r>
              <a:rPr lang="cs-CZ" sz="2400" b="1" i="0" u="none" strike="noStrike" baseline="0" dirty="0" smtClean="0">
                <a:solidFill>
                  <a:srgbClr val="003B73"/>
                </a:solidFill>
                <a:latin typeface="ArialCE-Bold"/>
              </a:rPr>
              <a:t>Jednořádkový titulek snímku</a:t>
            </a:r>
            <a:endParaRPr lang="cs-CZ" dirty="0"/>
          </a:p>
        </p:txBody>
      </p:sp>
    </p:spTree>
    <p:extLst>
      <p:ext uri="{BB962C8B-B14F-4D97-AF65-F5344CB8AC3E}">
        <p14:creationId xmlns:p14="http://schemas.microsoft.com/office/powerpoint/2010/main" val="365780533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adpis a obrázky">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360363" y="360000"/>
            <a:ext cx="8424000" cy="403225"/>
          </a:xfrm>
        </p:spPr>
        <p:txBody>
          <a:bodyPr/>
          <a:lstStyle/>
          <a:p>
            <a:r>
              <a:rPr lang="cs-CZ" dirty="0" smtClean="0"/>
              <a:t>Jednořádkový titulek snímku</a:t>
            </a:r>
            <a:endParaRPr lang="cs-CZ" dirty="0"/>
          </a:p>
        </p:txBody>
      </p:sp>
      <p:sp>
        <p:nvSpPr>
          <p:cNvPr id="3" name="Zástupný symbol pro datum 2"/>
          <p:cNvSpPr>
            <a:spLocks noGrp="1"/>
          </p:cNvSpPr>
          <p:nvPr>
            <p:ph type="dt" sz="half" idx="14"/>
          </p:nvPr>
        </p:nvSpPr>
        <p:spPr/>
        <p:txBody>
          <a:bodyPr/>
          <a:lstStyle/>
          <a:p>
            <a:fld id="{716297F5-A77E-4AC1-842B-5C1238757FE9}" type="datetime4">
              <a:rPr lang="cs-CZ" smtClean="0"/>
              <a:t>17. ledna 2025</a:t>
            </a:fld>
            <a:endParaRPr lang="cs-CZ"/>
          </a:p>
        </p:txBody>
      </p:sp>
      <p:sp>
        <p:nvSpPr>
          <p:cNvPr id="7" name="Zástupný symbol pro zápatí 6"/>
          <p:cNvSpPr>
            <a:spLocks noGrp="1"/>
          </p:cNvSpPr>
          <p:nvPr>
            <p:ph type="ftr" sz="quarter" idx="15"/>
          </p:nvPr>
        </p:nvSpPr>
        <p:spPr/>
        <p:txBody>
          <a:bodyPr/>
          <a:lstStyle/>
          <a:p>
            <a:endParaRPr lang="cs-CZ" dirty="0"/>
          </a:p>
        </p:txBody>
      </p:sp>
      <p:sp>
        <p:nvSpPr>
          <p:cNvPr id="8" name="Zástupný symbol pro číslo snímku 7"/>
          <p:cNvSpPr>
            <a:spLocks noGrp="1"/>
          </p:cNvSpPr>
          <p:nvPr>
            <p:ph type="sldNum" sz="quarter" idx="16"/>
          </p:nvPr>
        </p:nvSpPr>
        <p:spPr/>
        <p:txBody>
          <a:bodyPr/>
          <a:lstStyle/>
          <a:p>
            <a:pPr algn="l"/>
            <a:r>
              <a:rPr lang="cs-CZ" smtClean="0"/>
              <a:t>Strana </a:t>
            </a:r>
            <a:fld id="{16492D80-8647-4927-9515-61DAC1B6EF2E}" type="slidenum">
              <a:rPr lang="cs-CZ" smtClean="0"/>
              <a:pPr algn="l"/>
              <a:t>‹#›</a:t>
            </a:fld>
            <a:endParaRPr lang="cs-CZ" dirty="0"/>
          </a:p>
        </p:txBody>
      </p:sp>
      <p:sp>
        <p:nvSpPr>
          <p:cNvPr id="5" name="Zástupný symbol pro obrázek 4"/>
          <p:cNvSpPr>
            <a:spLocks noGrp="1"/>
          </p:cNvSpPr>
          <p:nvPr>
            <p:ph type="pic" sz="quarter" idx="18"/>
          </p:nvPr>
        </p:nvSpPr>
        <p:spPr>
          <a:xfrm>
            <a:off x="4714875" y="1617662"/>
            <a:ext cx="4068763" cy="3309937"/>
          </a:xfrm>
        </p:spPr>
        <p:txBody>
          <a:bodyPr/>
          <a:lstStyle>
            <a:lvl1pPr marL="0" indent="0">
              <a:buNone/>
              <a:defRPr/>
            </a:lvl1pPr>
          </a:lstStyle>
          <a:p>
            <a:r>
              <a:rPr lang="cs-CZ" smtClean="0"/>
              <a:t>Kliknutím na ikonu přidáte obrázek.</a:t>
            </a:r>
            <a:endParaRPr lang="cs-CZ" dirty="0"/>
          </a:p>
        </p:txBody>
      </p:sp>
      <p:sp>
        <p:nvSpPr>
          <p:cNvPr id="9" name="Zástupný symbol pro obrázek 8"/>
          <p:cNvSpPr>
            <a:spLocks noGrp="1"/>
          </p:cNvSpPr>
          <p:nvPr>
            <p:ph type="pic" sz="quarter" idx="19"/>
          </p:nvPr>
        </p:nvSpPr>
        <p:spPr>
          <a:xfrm>
            <a:off x="360363" y="1619999"/>
            <a:ext cx="4068000" cy="3309937"/>
          </a:xfrm>
        </p:spPr>
        <p:txBody>
          <a:bodyPr/>
          <a:lstStyle>
            <a:lvl1pPr marL="0" indent="0">
              <a:buNone/>
              <a:defRPr/>
            </a:lvl1pPr>
          </a:lstStyle>
          <a:p>
            <a:r>
              <a:rPr lang="cs-CZ" smtClean="0"/>
              <a:t>Kliknutím na ikonu přidáte obrázek.</a:t>
            </a:r>
            <a:endParaRPr lang="cs-CZ" dirty="0"/>
          </a:p>
        </p:txBody>
      </p:sp>
      <p:sp>
        <p:nvSpPr>
          <p:cNvPr id="12" name="Zástupný symbol pro text 11"/>
          <p:cNvSpPr>
            <a:spLocks noGrp="1"/>
          </p:cNvSpPr>
          <p:nvPr>
            <p:ph type="body" sz="quarter" idx="20" hasCustomPrompt="1"/>
          </p:nvPr>
        </p:nvSpPr>
        <p:spPr>
          <a:xfrm>
            <a:off x="360363" y="5222875"/>
            <a:ext cx="4068000" cy="648000"/>
          </a:xfrm>
        </p:spPr>
        <p:txBody>
          <a:bodyPr/>
          <a:lstStyle>
            <a:lvl1pPr marL="0" indent="0">
              <a:buFont typeface="Arial" pitchFamily="34" charset="0"/>
              <a:buNone/>
              <a:defRPr b="0"/>
            </a:lvl1pPr>
            <a:lvl2pPr marL="273050" indent="0">
              <a:buNone/>
              <a:defRPr b="0"/>
            </a:lvl2pPr>
            <a:lvl3pPr marL="438150" indent="0">
              <a:buFont typeface="Arial" pitchFamily="34" charset="0"/>
              <a:buNone/>
              <a:defRPr b="0"/>
            </a:lvl3pPr>
            <a:lvl4pPr marL="715963" indent="0">
              <a:buNone/>
              <a:defRPr b="0"/>
            </a:lvl4pPr>
            <a:lvl5pPr marL="787400" indent="0">
              <a:buNone/>
              <a:defRPr b="0"/>
            </a:lvl5pPr>
          </a:lstStyle>
          <a:p>
            <a:pPr lvl="0"/>
            <a:r>
              <a:rPr lang="cs-CZ" dirty="0" smtClean="0"/>
              <a:t>Popis obrázku</a:t>
            </a:r>
          </a:p>
        </p:txBody>
      </p:sp>
      <p:sp>
        <p:nvSpPr>
          <p:cNvPr id="14" name="Zástupný symbol pro text 13"/>
          <p:cNvSpPr>
            <a:spLocks noGrp="1"/>
          </p:cNvSpPr>
          <p:nvPr>
            <p:ph type="body" sz="quarter" idx="21" hasCustomPrompt="1"/>
          </p:nvPr>
        </p:nvSpPr>
        <p:spPr>
          <a:xfrm>
            <a:off x="4714875" y="5222875"/>
            <a:ext cx="4068763" cy="650875"/>
          </a:xfrm>
        </p:spPr>
        <p:txBody>
          <a:bodyPr/>
          <a:lstStyle>
            <a:lvl1pPr marL="0" indent="0">
              <a:buFont typeface="Arial" pitchFamily="34" charset="0"/>
              <a:buNone/>
              <a:defRPr b="0" baseline="0"/>
            </a:lvl1pPr>
            <a:lvl2pPr marL="273050" indent="0">
              <a:buNone/>
              <a:defRPr b="0"/>
            </a:lvl2pPr>
            <a:lvl3pPr marL="438150" indent="0">
              <a:buFont typeface="Arial" pitchFamily="34" charset="0"/>
              <a:buNone/>
              <a:defRPr b="0"/>
            </a:lvl3pPr>
            <a:lvl4pPr marL="715963" indent="0">
              <a:buNone/>
              <a:defRPr b="0"/>
            </a:lvl4pPr>
            <a:lvl5pPr marL="787400" indent="0">
              <a:buNone/>
              <a:defRPr b="0"/>
            </a:lvl5pPr>
          </a:lstStyle>
          <a:p>
            <a:pPr lvl="0"/>
            <a:r>
              <a:rPr lang="cs-CZ" dirty="0" smtClean="0"/>
              <a:t>Popis obrázku</a:t>
            </a:r>
          </a:p>
        </p:txBody>
      </p:sp>
    </p:spTree>
    <p:extLst>
      <p:ext uri="{BB962C8B-B14F-4D97-AF65-F5344CB8AC3E}">
        <p14:creationId xmlns:p14="http://schemas.microsoft.com/office/powerpoint/2010/main" val="82893491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dpis a obrázky 3">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360363" y="360000"/>
            <a:ext cx="8424000" cy="403225"/>
          </a:xfrm>
        </p:spPr>
        <p:txBody>
          <a:bodyPr/>
          <a:lstStyle/>
          <a:p>
            <a:r>
              <a:rPr lang="cs-CZ" dirty="0" smtClean="0"/>
              <a:t>Jednořádkový titulek snímku</a:t>
            </a:r>
            <a:endParaRPr lang="cs-CZ" dirty="0"/>
          </a:p>
        </p:txBody>
      </p:sp>
      <p:sp>
        <p:nvSpPr>
          <p:cNvPr id="3" name="Zástupný symbol pro datum 2"/>
          <p:cNvSpPr>
            <a:spLocks noGrp="1"/>
          </p:cNvSpPr>
          <p:nvPr>
            <p:ph type="dt" sz="half" idx="14"/>
          </p:nvPr>
        </p:nvSpPr>
        <p:spPr/>
        <p:txBody>
          <a:bodyPr/>
          <a:lstStyle/>
          <a:p>
            <a:fld id="{2F84B3D8-2629-4F0A-B6AE-0F3304AA0227}" type="datetime4">
              <a:rPr lang="cs-CZ" smtClean="0"/>
              <a:t>17. ledna 2025</a:t>
            </a:fld>
            <a:endParaRPr lang="cs-CZ"/>
          </a:p>
        </p:txBody>
      </p:sp>
      <p:sp>
        <p:nvSpPr>
          <p:cNvPr id="7" name="Zástupný symbol pro zápatí 6"/>
          <p:cNvSpPr>
            <a:spLocks noGrp="1"/>
          </p:cNvSpPr>
          <p:nvPr>
            <p:ph type="ftr" sz="quarter" idx="15"/>
          </p:nvPr>
        </p:nvSpPr>
        <p:spPr/>
        <p:txBody>
          <a:bodyPr/>
          <a:lstStyle/>
          <a:p>
            <a:endParaRPr lang="cs-CZ" dirty="0"/>
          </a:p>
        </p:txBody>
      </p:sp>
      <p:sp>
        <p:nvSpPr>
          <p:cNvPr id="8" name="Zástupný symbol pro číslo snímku 7"/>
          <p:cNvSpPr>
            <a:spLocks noGrp="1"/>
          </p:cNvSpPr>
          <p:nvPr>
            <p:ph type="sldNum" sz="quarter" idx="16"/>
          </p:nvPr>
        </p:nvSpPr>
        <p:spPr/>
        <p:txBody>
          <a:bodyPr/>
          <a:lstStyle/>
          <a:p>
            <a:pPr algn="l"/>
            <a:r>
              <a:rPr lang="cs-CZ" smtClean="0"/>
              <a:t>Strana </a:t>
            </a:r>
            <a:fld id="{16492D80-8647-4927-9515-61DAC1B6EF2E}" type="slidenum">
              <a:rPr lang="cs-CZ" smtClean="0"/>
              <a:pPr algn="l"/>
              <a:t>‹#›</a:t>
            </a:fld>
            <a:endParaRPr lang="cs-CZ" dirty="0"/>
          </a:p>
        </p:txBody>
      </p:sp>
      <p:sp>
        <p:nvSpPr>
          <p:cNvPr id="5" name="Zástupný symbol pro obrázek 4"/>
          <p:cNvSpPr>
            <a:spLocks noGrp="1"/>
          </p:cNvSpPr>
          <p:nvPr>
            <p:ph type="pic" sz="quarter" idx="18"/>
          </p:nvPr>
        </p:nvSpPr>
        <p:spPr>
          <a:xfrm>
            <a:off x="4724401" y="1617662"/>
            <a:ext cx="1881600" cy="1811338"/>
          </a:xfrm>
        </p:spPr>
        <p:txBody>
          <a:bodyPr/>
          <a:lstStyle>
            <a:lvl1pPr marL="0" indent="0">
              <a:buNone/>
              <a:defRPr/>
            </a:lvl1pPr>
          </a:lstStyle>
          <a:p>
            <a:r>
              <a:rPr lang="cs-CZ" smtClean="0"/>
              <a:t>Kliknutím na ikonu přidáte obrázek.</a:t>
            </a:r>
            <a:endParaRPr lang="cs-CZ" dirty="0"/>
          </a:p>
        </p:txBody>
      </p:sp>
      <p:sp>
        <p:nvSpPr>
          <p:cNvPr id="9" name="Zástupný symbol pro obrázek 8"/>
          <p:cNvSpPr>
            <a:spLocks noGrp="1"/>
          </p:cNvSpPr>
          <p:nvPr>
            <p:ph type="pic" sz="quarter" idx="19"/>
          </p:nvPr>
        </p:nvSpPr>
        <p:spPr>
          <a:xfrm>
            <a:off x="360363" y="1617663"/>
            <a:ext cx="4068000" cy="3240000"/>
          </a:xfrm>
        </p:spPr>
        <p:txBody>
          <a:bodyPr/>
          <a:lstStyle>
            <a:lvl1pPr marL="0" indent="0">
              <a:buNone/>
              <a:defRPr/>
            </a:lvl1pPr>
          </a:lstStyle>
          <a:p>
            <a:r>
              <a:rPr lang="cs-CZ" smtClean="0"/>
              <a:t>Kliknutím na ikonu přidáte obrázek.</a:t>
            </a:r>
            <a:endParaRPr lang="cs-CZ" dirty="0"/>
          </a:p>
        </p:txBody>
      </p:sp>
      <p:sp>
        <p:nvSpPr>
          <p:cNvPr id="15" name="Zástupný symbol pro obrázek 4"/>
          <p:cNvSpPr>
            <a:spLocks noGrp="1"/>
          </p:cNvSpPr>
          <p:nvPr>
            <p:ph type="pic" sz="quarter" idx="22"/>
          </p:nvPr>
        </p:nvSpPr>
        <p:spPr>
          <a:xfrm>
            <a:off x="6902038" y="1617663"/>
            <a:ext cx="1881600" cy="1811338"/>
          </a:xfrm>
        </p:spPr>
        <p:txBody>
          <a:bodyPr/>
          <a:lstStyle>
            <a:lvl1pPr marL="0" indent="0">
              <a:buNone/>
              <a:defRPr/>
            </a:lvl1pPr>
          </a:lstStyle>
          <a:p>
            <a:r>
              <a:rPr lang="cs-CZ" smtClean="0"/>
              <a:t>Kliknutím na ikonu přidáte obrázek.</a:t>
            </a:r>
            <a:endParaRPr lang="cs-CZ" dirty="0"/>
          </a:p>
        </p:txBody>
      </p:sp>
      <p:sp>
        <p:nvSpPr>
          <p:cNvPr id="11" name="Zástupný symbol pro obsah 10"/>
          <p:cNvSpPr>
            <a:spLocks noGrp="1"/>
          </p:cNvSpPr>
          <p:nvPr>
            <p:ph sz="quarter" idx="24" hasCustomPrompt="1"/>
          </p:nvPr>
        </p:nvSpPr>
        <p:spPr>
          <a:xfrm>
            <a:off x="4724400" y="3743325"/>
            <a:ext cx="4059238" cy="1119188"/>
          </a:xfrm>
        </p:spPr>
        <p:txBody>
          <a:bodyPr/>
          <a:lstStyle>
            <a:lvl1pPr marL="0" indent="0">
              <a:buNone/>
              <a:defRPr b="0" baseline="0"/>
            </a:lvl1pPr>
          </a:lstStyle>
          <a:p>
            <a:pPr lvl="0"/>
            <a:r>
              <a:rPr lang="cs-CZ" dirty="0" smtClean="0"/>
              <a:t>Popis obrázku</a:t>
            </a:r>
          </a:p>
        </p:txBody>
      </p:sp>
    </p:spTree>
    <p:extLst>
      <p:ext uri="{BB962C8B-B14F-4D97-AF65-F5344CB8AC3E}">
        <p14:creationId xmlns:p14="http://schemas.microsoft.com/office/powerpoint/2010/main" val="229629594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364762" y="361951"/>
            <a:ext cx="8423638" cy="402754"/>
          </a:xfrm>
          <a:prstGeom prst="rect">
            <a:avLst/>
          </a:prstGeom>
        </p:spPr>
        <p:txBody>
          <a:bodyPr vert="horz" lIns="0" tIns="0" rIns="0" bIns="0" rtlCol="0" anchor="t">
            <a:normAutofit/>
          </a:bodyPr>
          <a:lstStyle/>
          <a:p>
            <a:r>
              <a:rPr lang="cs-CZ" dirty="0" smtClean="0"/>
              <a:t>Jednořádkový titulek snímku</a:t>
            </a:r>
            <a:endParaRPr lang="cs-CZ" dirty="0"/>
          </a:p>
        </p:txBody>
      </p:sp>
      <p:sp>
        <p:nvSpPr>
          <p:cNvPr id="3" name="Zástupný symbol pro text 2"/>
          <p:cNvSpPr>
            <a:spLocks noGrp="1"/>
          </p:cNvSpPr>
          <p:nvPr>
            <p:ph type="body" idx="1"/>
          </p:nvPr>
        </p:nvSpPr>
        <p:spPr>
          <a:xfrm>
            <a:off x="360363" y="1806575"/>
            <a:ext cx="8423637" cy="4067175"/>
          </a:xfrm>
          <a:prstGeom prst="rect">
            <a:avLst/>
          </a:prstGeom>
        </p:spPr>
        <p:txBody>
          <a:bodyPr vert="horz" lIns="0" tIns="0" rIns="0" bIns="0" rtlCol="0">
            <a:normAutofit/>
          </a:bodyPr>
          <a:lstStyle/>
          <a:p>
            <a:pPr lvl="0"/>
            <a:r>
              <a:rPr lang="cs-CZ" dirty="0" smtClean="0"/>
              <a:t>Vložte první úroveň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p>
        </p:txBody>
      </p:sp>
      <p:sp>
        <p:nvSpPr>
          <p:cNvPr id="4" name="Zástupný symbol pro datum 3"/>
          <p:cNvSpPr>
            <a:spLocks noGrp="1"/>
          </p:cNvSpPr>
          <p:nvPr>
            <p:ph type="dt" sz="half" idx="2"/>
          </p:nvPr>
        </p:nvSpPr>
        <p:spPr>
          <a:xfrm>
            <a:off x="6156176" y="6163632"/>
            <a:ext cx="1791817" cy="360000"/>
          </a:xfrm>
          <a:prstGeom prst="rect">
            <a:avLst/>
          </a:prstGeom>
        </p:spPr>
        <p:txBody>
          <a:bodyPr vert="horz" lIns="0" tIns="0" rIns="0" bIns="0" rtlCol="0" anchor="b"/>
          <a:lstStyle>
            <a:lvl1pPr algn="r">
              <a:lnSpc>
                <a:spcPts val="1500"/>
              </a:lnSpc>
              <a:defRPr sz="1200" baseline="0">
                <a:solidFill>
                  <a:srgbClr val="002664"/>
                </a:solidFill>
              </a:defRPr>
            </a:lvl1pPr>
          </a:lstStyle>
          <a:p>
            <a:fld id="{BAC491DC-F425-465F-A7CE-FEC212F80E5E}" type="datetime4">
              <a:rPr lang="cs-CZ" smtClean="0"/>
              <a:t>17. ledna 2025</a:t>
            </a:fld>
            <a:endParaRPr lang="cs-CZ"/>
          </a:p>
        </p:txBody>
      </p:sp>
      <p:sp>
        <p:nvSpPr>
          <p:cNvPr id="5" name="Zástupný symbol pro zápatí 4"/>
          <p:cNvSpPr>
            <a:spLocks noGrp="1"/>
          </p:cNvSpPr>
          <p:nvPr>
            <p:ph type="ftr" sz="quarter" idx="3"/>
          </p:nvPr>
        </p:nvSpPr>
        <p:spPr>
          <a:xfrm>
            <a:off x="3142457" y="6163632"/>
            <a:ext cx="2895600" cy="360000"/>
          </a:xfrm>
          <a:prstGeom prst="rect">
            <a:avLst/>
          </a:prstGeom>
        </p:spPr>
        <p:txBody>
          <a:bodyPr vert="horz" lIns="0" tIns="0" rIns="0" bIns="0" rtlCol="0" anchor="b"/>
          <a:lstStyle>
            <a:lvl1pPr algn="ctr">
              <a:lnSpc>
                <a:spcPts val="1500"/>
              </a:lnSpc>
              <a:defRPr sz="1200" baseline="0">
                <a:solidFill>
                  <a:srgbClr val="002664"/>
                </a:solidFill>
              </a:defRPr>
            </a:lvl1pPr>
          </a:lstStyle>
          <a:p>
            <a:endParaRPr lang="cs-CZ" dirty="0"/>
          </a:p>
        </p:txBody>
      </p:sp>
      <p:sp>
        <p:nvSpPr>
          <p:cNvPr id="6" name="Zástupný symbol pro číslo snímku 5"/>
          <p:cNvSpPr>
            <a:spLocks noGrp="1"/>
          </p:cNvSpPr>
          <p:nvPr>
            <p:ph type="sldNum" sz="quarter" idx="4"/>
          </p:nvPr>
        </p:nvSpPr>
        <p:spPr>
          <a:xfrm>
            <a:off x="378619" y="6163632"/>
            <a:ext cx="1115294" cy="360000"/>
          </a:xfrm>
          <a:prstGeom prst="rect">
            <a:avLst/>
          </a:prstGeom>
        </p:spPr>
        <p:txBody>
          <a:bodyPr vert="horz" lIns="0" tIns="0" rIns="0" bIns="0" rtlCol="0" anchor="b"/>
          <a:lstStyle>
            <a:lvl1pPr algn="r">
              <a:lnSpc>
                <a:spcPts val="1500"/>
              </a:lnSpc>
              <a:defRPr sz="1200" baseline="0">
                <a:solidFill>
                  <a:srgbClr val="002664"/>
                </a:solidFill>
              </a:defRPr>
            </a:lvl1pPr>
          </a:lstStyle>
          <a:p>
            <a:pPr algn="l"/>
            <a:r>
              <a:rPr lang="cs-CZ" smtClean="0"/>
              <a:t>Strana </a:t>
            </a:r>
            <a:fld id="{16492D80-8647-4927-9515-61DAC1B6EF2E}" type="slidenum">
              <a:rPr lang="cs-CZ" smtClean="0"/>
              <a:pPr algn="l"/>
              <a:t>‹#›</a:t>
            </a:fld>
            <a:endParaRPr lang="cs-CZ" dirty="0"/>
          </a:p>
        </p:txBody>
      </p:sp>
      <p:grpSp>
        <p:nvGrpSpPr>
          <p:cNvPr id="7" name="Skupina 6"/>
          <p:cNvGrpSpPr/>
          <p:nvPr/>
        </p:nvGrpSpPr>
        <p:grpSpPr>
          <a:xfrm>
            <a:off x="360364" y="6048000"/>
            <a:ext cx="8424000" cy="181103"/>
            <a:chOff x="360364" y="6008560"/>
            <a:chExt cx="8424000" cy="181103"/>
          </a:xfrm>
        </p:grpSpPr>
        <p:sp>
          <p:nvSpPr>
            <p:cNvPr id="8" name="Obdélník 7"/>
            <p:cNvSpPr/>
            <p:nvPr userDrawn="1"/>
          </p:nvSpPr>
          <p:spPr>
            <a:xfrm>
              <a:off x="360364" y="6008560"/>
              <a:ext cx="8424000" cy="3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Obdélník 8"/>
            <p:cNvSpPr/>
            <p:nvPr userDrawn="1"/>
          </p:nvSpPr>
          <p:spPr>
            <a:xfrm>
              <a:off x="360364" y="6081663"/>
              <a:ext cx="8424000" cy="10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grpSp>
      <p:sp>
        <p:nvSpPr>
          <p:cNvPr id="11" name="Zástupný symbol pro datum 3"/>
          <p:cNvSpPr txBox="1">
            <a:spLocks/>
          </p:cNvSpPr>
          <p:nvPr/>
        </p:nvSpPr>
        <p:spPr>
          <a:xfrm>
            <a:off x="7740352" y="6154840"/>
            <a:ext cx="1043648" cy="360000"/>
          </a:xfrm>
          <a:prstGeom prst="rect">
            <a:avLst/>
          </a:prstGeom>
        </p:spPr>
        <p:txBody>
          <a:bodyPr vert="horz" lIns="0" tIns="0" rIns="0" bIns="0" rtlCol="0" anchor="b"/>
          <a:lstStyle>
            <a:defPPr>
              <a:defRPr lang="cs-CZ"/>
            </a:defPPr>
            <a:lvl1pPr marL="0" algn="r" defTabSz="914400" rtl="0" eaLnBrk="1" latinLnBrk="0" hangingPunct="1">
              <a:defRPr sz="1200" kern="1600" baseline="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1500"/>
              </a:lnSpc>
            </a:pPr>
            <a:r>
              <a:rPr lang="cs-CZ" b="1" baseline="0" dirty="0" smtClean="0">
                <a:solidFill>
                  <a:srgbClr val="002664"/>
                </a:solidFill>
              </a:rPr>
              <a:t>www.cd.cz</a:t>
            </a:r>
            <a:endParaRPr lang="cs-CZ" b="1" baseline="0" dirty="0">
              <a:solidFill>
                <a:srgbClr val="002664"/>
              </a:solidFill>
            </a:endParaRPr>
          </a:p>
        </p:txBody>
      </p:sp>
    </p:spTree>
    <p:extLst>
      <p:ext uri="{BB962C8B-B14F-4D97-AF65-F5344CB8AC3E}">
        <p14:creationId xmlns:p14="http://schemas.microsoft.com/office/powerpoint/2010/main" val="1401735986"/>
      </p:ext>
    </p:extLst>
  </p:cSld>
  <p:clrMap bg1="lt1" tx1="dk1" bg2="lt2" tx2="dk2" accent1="accent1" accent2="accent2" accent3="accent3" accent4="accent4" accent5="accent5" accent6="accent6" hlink="hlink" folHlink="folHlink"/>
  <p:sldLayoutIdLst>
    <p:sldLayoutId id="2147483649" r:id="rId1"/>
    <p:sldLayoutId id="2147483678" r:id="rId2"/>
    <p:sldLayoutId id="2147483673" r:id="rId3"/>
    <p:sldLayoutId id="2147483650" r:id="rId4"/>
    <p:sldLayoutId id="2147483674" r:id="rId5"/>
    <p:sldLayoutId id="2147483660" r:id="rId6"/>
    <p:sldLayoutId id="2147483675" r:id="rId7"/>
    <p:sldLayoutId id="2147483676" r:id="rId8"/>
    <p:sldLayoutId id="2147483677" r:id="rId9"/>
    <p:sldLayoutId id="2147483661" r:id="rId10"/>
    <p:sldLayoutId id="2147483655" r:id="rId11"/>
  </p:sldLayoutIdLst>
  <p:timing>
    <p:tnLst>
      <p:par>
        <p:cTn id="1" dur="indefinite" restart="never" nodeType="tmRoot"/>
      </p:par>
    </p:tnLst>
  </p:timing>
  <p:hf hdr="0" ftr="0"/>
  <p:txStyles>
    <p:titleStyle>
      <a:lvl1pPr algn="l" defTabSz="914400" rtl="0" eaLnBrk="1" latinLnBrk="0" hangingPunct="1">
        <a:lnSpc>
          <a:spcPts val="2800"/>
        </a:lnSpc>
        <a:spcBef>
          <a:spcPct val="0"/>
        </a:spcBef>
        <a:buNone/>
        <a:defRPr sz="2400" b="1" kern="2800" baseline="0">
          <a:solidFill>
            <a:srgbClr val="002664"/>
          </a:solidFill>
          <a:latin typeface="+mj-lt"/>
          <a:ea typeface="+mj-ea"/>
          <a:cs typeface="+mj-cs"/>
        </a:defRPr>
      </a:lvl1pPr>
    </p:titleStyle>
    <p:bodyStyle>
      <a:lvl1pPr marL="266700" indent="-266700" algn="l" defTabSz="914400" rtl="0" eaLnBrk="1" latinLnBrk="0" hangingPunct="1">
        <a:lnSpc>
          <a:spcPts val="2000"/>
        </a:lnSpc>
        <a:spcBef>
          <a:spcPts val="0"/>
        </a:spcBef>
        <a:buFont typeface="+mj-lt"/>
        <a:buAutoNum type="arabicPeriod"/>
        <a:defRPr sz="1600" b="1" kern="2000" baseline="0">
          <a:solidFill>
            <a:srgbClr val="002664"/>
          </a:solidFill>
          <a:latin typeface="+mn-lt"/>
          <a:ea typeface="+mn-ea"/>
          <a:cs typeface="+mn-cs"/>
        </a:defRPr>
      </a:lvl1pPr>
      <a:lvl2pPr marL="447675" indent="-174625" algn="l" defTabSz="914400" rtl="0" eaLnBrk="1" latinLnBrk="0" hangingPunct="1">
        <a:lnSpc>
          <a:spcPts val="2000"/>
        </a:lnSpc>
        <a:spcBef>
          <a:spcPts val="0"/>
        </a:spcBef>
        <a:buFont typeface="Arial" pitchFamily="34" charset="0"/>
        <a:buChar char="•"/>
        <a:defRPr sz="1600" kern="2000" baseline="0">
          <a:solidFill>
            <a:srgbClr val="002664"/>
          </a:solidFill>
          <a:latin typeface="+mn-lt"/>
          <a:ea typeface="+mn-ea"/>
          <a:cs typeface="+mn-cs"/>
        </a:defRPr>
      </a:lvl2pPr>
      <a:lvl3pPr marL="717550" indent="-279400" algn="l" defTabSz="914400" rtl="0" eaLnBrk="1" latinLnBrk="0" hangingPunct="1">
        <a:lnSpc>
          <a:spcPts val="2000"/>
        </a:lnSpc>
        <a:spcBef>
          <a:spcPts val="0"/>
        </a:spcBef>
        <a:buFont typeface="+mj-lt"/>
        <a:buAutoNum type="alphaLcParenR"/>
        <a:defRPr sz="1600" kern="2000" baseline="0">
          <a:solidFill>
            <a:srgbClr val="002664"/>
          </a:solidFill>
          <a:latin typeface="+mn-lt"/>
          <a:ea typeface="+mn-ea"/>
          <a:cs typeface="+mn-cs"/>
        </a:defRPr>
      </a:lvl3pPr>
      <a:lvl4pPr marL="893763" indent="-177800" algn="l" defTabSz="1168400" rtl="0" eaLnBrk="1" latinLnBrk="0" hangingPunct="1">
        <a:lnSpc>
          <a:spcPts val="2000"/>
        </a:lnSpc>
        <a:spcBef>
          <a:spcPts val="0"/>
        </a:spcBef>
        <a:buFont typeface="Arial" pitchFamily="34" charset="0"/>
        <a:buChar char="•"/>
        <a:defRPr lang="cs-CZ" sz="1600" kern="2000" baseline="0" dirty="0" smtClean="0">
          <a:solidFill>
            <a:srgbClr val="002664"/>
          </a:solidFill>
          <a:latin typeface="+mn-lt"/>
          <a:ea typeface="+mn-ea"/>
          <a:cs typeface="+mn-cs"/>
        </a:defRPr>
      </a:lvl4pPr>
      <a:lvl5pPr marL="1073150" indent="-285750" algn="l" defTabSz="914400" rtl="0" eaLnBrk="1" latinLnBrk="0" hangingPunct="1">
        <a:lnSpc>
          <a:spcPts val="2000"/>
        </a:lnSpc>
        <a:spcBef>
          <a:spcPts val="0"/>
        </a:spcBef>
        <a:buFont typeface="Arial" pitchFamily="34" charset="0"/>
        <a:buChar char="•"/>
        <a:defRPr sz="1600" kern="2000" baseline="0">
          <a:solidFill>
            <a:srgbClr val="002664"/>
          </a:solidFill>
          <a:latin typeface="+mn-lt"/>
          <a:ea typeface="+mn-ea"/>
          <a:cs typeface="+mn-cs"/>
        </a:defRPr>
      </a:lvl5pPr>
      <a:lvl6pPr marL="1117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6pPr>
      <a:lvl7pPr marL="1524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17907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1244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76069" y="725488"/>
            <a:ext cx="8423638" cy="402754"/>
          </a:xfrm>
          <a:prstGeom prst="rect">
            <a:avLst/>
          </a:prstGeom>
        </p:spPr>
        <p:txBody>
          <a:bodyPr vert="horz" lIns="0" tIns="0" rIns="0" bIns="0" rtlCol="0" anchor="t">
            <a:normAutofit/>
          </a:bodyPr>
          <a:lstStyle/>
          <a:p>
            <a:r>
              <a:rPr lang="cs-CZ" dirty="0" smtClean="0"/>
              <a:t>Jednořádkový titulek snímku</a:t>
            </a:r>
            <a:endParaRPr lang="cs-CZ" dirty="0"/>
          </a:p>
        </p:txBody>
      </p:sp>
      <p:sp>
        <p:nvSpPr>
          <p:cNvPr id="3" name="Zástupný symbol pro text 2"/>
          <p:cNvSpPr>
            <a:spLocks noGrp="1"/>
          </p:cNvSpPr>
          <p:nvPr>
            <p:ph type="body" idx="1"/>
          </p:nvPr>
        </p:nvSpPr>
        <p:spPr>
          <a:xfrm>
            <a:off x="360363" y="1806575"/>
            <a:ext cx="8423637" cy="3566641"/>
          </a:xfrm>
          <a:prstGeom prst="rect">
            <a:avLst/>
          </a:prstGeom>
        </p:spPr>
        <p:txBody>
          <a:bodyPr vert="horz" lIns="91440" tIns="45720" rIns="91440" bIns="45720" rtlCol="0">
            <a:normAutofit/>
          </a:bodyPr>
          <a:lstStyle/>
          <a:p>
            <a:pPr lvl="0"/>
            <a:r>
              <a:rPr lang="cs-CZ" dirty="0" smtClean="0"/>
              <a:t>Vložte první úroveň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p>
        </p:txBody>
      </p:sp>
      <p:sp>
        <p:nvSpPr>
          <p:cNvPr id="4" name="Zástupný symbol pro datum 3"/>
          <p:cNvSpPr>
            <a:spLocks noGrp="1"/>
          </p:cNvSpPr>
          <p:nvPr>
            <p:ph type="dt" sz="half" idx="2"/>
          </p:nvPr>
        </p:nvSpPr>
        <p:spPr>
          <a:xfrm>
            <a:off x="6156176" y="6163632"/>
            <a:ext cx="1791817" cy="360000"/>
          </a:xfrm>
          <a:prstGeom prst="rect">
            <a:avLst/>
          </a:prstGeom>
        </p:spPr>
        <p:txBody>
          <a:bodyPr vert="horz" lIns="0" tIns="0" rIns="0" bIns="0" rtlCol="0" anchor="b"/>
          <a:lstStyle>
            <a:lvl1pPr algn="r">
              <a:lnSpc>
                <a:spcPts val="1500"/>
              </a:lnSpc>
              <a:defRPr sz="1200" baseline="0">
                <a:solidFill>
                  <a:schemeClr val="bg1"/>
                </a:solidFill>
              </a:defRPr>
            </a:lvl1pPr>
          </a:lstStyle>
          <a:p>
            <a:fld id="{C9DE97C7-3774-4A3C-9F1C-D7134A6235C2}" type="datetime4">
              <a:rPr lang="cs-CZ" smtClean="0"/>
              <a:t>17. ledna 2025</a:t>
            </a:fld>
            <a:endParaRPr lang="cs-CZ"/>
          </a:p>
        </p:txBody>
      </p:sp>
      <p:sp>
        <p:nvSpPr>
          <p:cNvPr id="5" name="Zástupný symbol pro zápatí 4"/>
          <p:cNvSpPr>
            <a:spLocks noGrp="1"/>
          </p:cNvSpPr>
          <p:nvPr>
            <p:ph type="ftr" sz="quarter" idx="3"/>
          </p:nvPr>
        </p:nvSpPr>
        <p:spPr>
          <a:xfrm>
            <a:off x="3142457" y="6163632"/>
            <a:ext cx="2895600" cy="360000"/>
          </a:xfrm>
          <a:prstGeom prst="rect">
            <a:avLst/>
          </a:prstGeom>
        </p:spPr>
        <p:txBody>
          <a:bodyPr vert="horz" lIns="0" tIns="0" rIns="0" bIns="0" rtlCol="0" anchor="b"/>
          <a:lstStyle>
            <a:lvl1pPr algn="ctr">
              <a:lnSpc>
                <a:spcPts val="1500"/>
              </a:lnSpc>
              <a:defRPr sz="1200" baseline="0">
                <a:solidFill>
                  <a:schemeClr val="bg1"/>
                </a:solidFill>
              </a:defRPr>
            </a:lvl1pPr>
          </a:lstStyle>
          <a:p>
            <a:endParaRPr lang="cs-CZ" dirty="0"/>
          </a:p>
        </p:txBody>
      </p:sp>
      <p:sp>
        <p:nvSpPr>
          <p:cNvPr id="6" name="Zástupný symbol pro číslo snímku 5"/>
          <p:cNvSpPr>
            <a:spLocks noGrp="1"/>
          </p:cNvSpPr>
          <p:nvPr>
            <p:ph type="sldNum" sz="quarter" idx="4"/>
          </p:nvPr>
        </p:nvSpPr>
        <p:spPr>
          <a:xfrm>
            <a:off x="378619" y="6163632"/>
            <a:ext cx="1115294" cy="360000"/>
          </a:xfrm>
          <a:prstGeom prst="rect">
            <a:avLst/>
          </a:prstGeom>
        </p:spPr>
        <p:txBody>
          <a:bodyPr vert="horz" lIns="0" tIns="0" rIns="0" bIns="0" rtlCol="0" anchor="b"/>
          <a:lstStyle>
            <a:lvl1pPr algn="r">
              <a:lnSpc>
                <a:spcPts val="1500"/>
              </a:lnSpc>
              <a:defRPr sz="1200" baseline="0">
                <a:solidFill>
                  <a:schemeClr val="bg1"/>
                </a:solidFill>
              </a:defRPr>
            </a:lvl1pPr>
          </a:lstStyle>
          <a:p>
            <a:pPr algn="l"/>
            <a:r>
              <a:rPr lang="cs-CZ" smtClean="0"/>
              <a:t>Strana </a:t>
            </a:r>
            <a:fld id="{16492D80-8647-4927-9515-61DAC1B6EF2E}" type="slidenum">
              <a:rPr lang="cs-CZ" smtClean="0"/>
              <a:pPr algn="l"/>
              <a:t>‹#›</a:t>
            </a:fld>
            <a:endParaRPr lang="cs-CZ" dirty="0"/>
          </a:p>
        </p:txBody>
      </p:sp>
      <p:sp>
        <p:nvSpPr>
          <p:cNvPr id="11" name="Zástupný symbol pro datum 3"/>
          <p:cNvSpPr txBox="1">
            <a:spLocks/>
          </p:cNvSpPr>
          <p:nvPr/>
        </p:nvSpPr>
        <p:spPr>
          <a:xfrm>
            <a:off x="7740352" y="6154840"/>
            <a:ext cx="1043648" cy="360000"/>
          </a:xfrm>
          <a:prstGeom prst="rect">
            <a:avLst/>
          </a:prstGeom>
        </p:spPr>
        <p:txBody>
          <a:bodyPr vert="horz" lIns="0" tIns="0" rIns="0" bIns="0" rtlCol="0" anchor="b"/>
          <a:lstStyle>
            <a:defPPr>
              <a:defRPr lang="cs-CZ"/>
            </a:defPPr>
            <a:lvl1pPr marL="0" algn="r" defTabSz="914400" rtl="0" eaLnBrk="1" latinLnBrk="0" hangingPunct="1">
              <a:defRPr sz="1200" kern="1600" baseline="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1500"/>
              </a:lnSpc>
            </a:pPr>
            <a:r>
              <a:rPr lang="cs-CZ" b="1" baseline="0" dirty="0" smtClean="0">
                <a:solidFill>
                  <a:schemeClr val="bg1"/>
                </a:solidFill>
              </a:rPr>
              <a:t>www.cd.cz</a:t>
            </a:r>
            <a:endParaRPr lang="cs-CZ" b="1" baseline="0" dirty="0">
              <a:solidFill>
                <a:schemeClr val="bg1"/>
              </a:solidFill>
            </a:endParaRPr>
          </a:p>
        </p:txBody>
      </p:sp>
    </p:spTree>
    <p:extLst>
      <p:ext uri="{BB962C8B-B14F-4D97-AF65-F5344CB8AC3E}">
        <p14:creationId xmlns:p14="http://schemas.microsoft.com/office/powerpoint/2010/main" val="2213979420"/>
      </p:ext>
    </p:extLst>
  </p:cSld>
  <p:clrMap bg1="lt1" tx1="dk1" bg2="lt2" tx2="dk2" accent1="accent1" accent2="accent2" accent3="accent3" accent4="accent4" accent5="accent5" accent6="accent6" hlink="hlink" folHlink="folHlink"/>
  <p:sldLayoutIdLst>
    <p:sldLayoutId id="2147483664" r:id="rId1"/>
    <p:sldLayoutId id="2147483666" r:id="rId2"/>
  </p:sldLayoutIdLst>
  <p:timing>
    <p:tnLst>
      <p:par>
        <p:cTn id="1" dur="indefinite" restart="never" nodeType="tmRoot"/>
      </p:par>
    </p:tnLst>
  </p:timing>
  <p:hf hdr="0" ftr="0"/>
  <p:txStyles>
    <p:titleStyle>
      <a:lvl1pPr algn="l" defTabSz="914400" rtl="0" eaLnBrk="1" latinLnBrk="0" hangingPunct="1">
        <a:lnSpc>
          <a:spcPts val="2800"/>
        </a:lnSpc>
        <a:spcBef>
          <a:spcPct val="0"/>
        </a:spcBef>
        <a:buNone/>
        <a:defRPr sz="2400" b="1" kern="2800" baseline="0">
          <a:solidFill>
            <a:schemeClr val="bg1"/>
          </a:solidFill>
          <a:latin typeface="+mj-lt"/>
          <a:ea typeface="+mj-ea"/>
          <a:cs typeface="+mj-cs"/>
        </a:defRPr>
      </a:lvl1pPr>
    </p:titleStyle>
    <p:bodyStyle>
      <a:lvl1pPr marL="266700" indent="-266700" algn="l" defTabSz="914400" rtl="0" eaLnBrk="1" latinLnBrk="0" hangingPunct="1">
        <a:spcBef>
          <a:spcPct val="20000"/>
        </a:spcBef>
        <a:buFont typeface="+mj-lt"/>
        <a:buAutoNum type="arabicPeriod"/>
        <a:defRPr sz="1600" b="1" kern="2000" baseline="0">
          <a:solidFill>
            <a:schemeClr val="bg1"/>
          </a:solidFill>
          <a:latin typeface="+mn-lt"/>
          <a:ea typeface="+mn-ea"/>
          <a:cs typeface="+mn-cs"/>
        </a:defRPr>
      </a:lvl1pPr>
      <a:lvl2pPr marL="447675" indent="-174625" algn="l" defTabSz="914400" rtl="0" eaLnBrk="1" latinLnBrk="0" hangingPunct="1">
        <a:spcBef>
          <a:spcPct val="20000"/>
        </a:spcBef>
        <a:buFont typeface="Arial" pitchFamily="34" charset="0"/>
        <a:buChar char="•"/>
        <a:defRPr sz="1600" kern="2000" baseline="0">
          <a:solidFill>
            <a:schemeClr val="bg1"/>
          </a:solidFill>
          <a:latin typeface="+mn-lt"/>
          <a:ea typeface="+mn-ea"/>
          <a:cs typeface="+mn-cs"/>
        </a:defRPr>
      </a:lvl2pPr>
      <a:lvl3pPr marL="717550" indent="-279400" algn="l" defTabSz="914400" rtl="0" eaLnBrk="1" latinLnBrk="0" hangingPunct="1">
        <a:spcBef>
          <a:spcPct val="20000"/>
        </a:spcBef>
        <a:buFont typeface="+mj-lt"/>
        <a:buAutoNum type="alphaLcParenR"/>
        <a:defRPr sz="1600" kern="2000" baseline="0">
          <a:solidFill>
            <a:schemeClr val="bg1"/>
          </a:solidFill>
          <a:latin typeface="+mn-lt"/>
          <a:ea typeface="+mn-ea"/>
          <a:cs typeface="+mn-cs"/>
        </a:defRPr>
      </a:lvl3pPr>
      <a:lvl4pPr marL="893763" indent="-177800" algn="l" defTabSz="1168400" rtl="0" eaLnBrk="1" latinLnBrk="0" hangingPunct="1">
        <a:spcBef>
          <a:spcPct val="20000"/>
        </a:spcBef>
        <a:buFont typeface="Arial" pitchFamily="34" charset="0"/>
        <a:buChar char="•"/>
        <a:defRPr lang="cs-CZ" sz="1600" kern="2000" baseline="0" dirty="0" smtClean="0">
          <a:solidFill>
            <a:schemeClr val="bg1"/>
          </a:solidFill>
          <a:latin typeface="+mn-lt"/>
          <a:ea typeface="+mn-ea"/>
          <a:cs typeface="+mn-cs"/>
        </a:defRPr>
      </a:lvl4pPr>
      <a:lvl5pPr marL="1073150" indent="-285750" algn="l" defTabSz="914400" rtl="0" eaLnBrk="1" latinLnBrk="0" hangingPunct="1">
        <a:spcBef>
          <a:spcPct val="20000"/>
        </a:spcBef>
        <a:buFont typeface="Arial" pitchFamily="34" charset="0"/>
        <a:buChar char="•"/>
        <a:defRPr sz="1600" kern="2000" baseline="0">
          <a:solidFill>
            <a:schemeClr val="bg1"/>
          </a:solidFill>
          <a:latin typeface="+mn-lt"/>
          <a:ea typeface="+mn-ea"/>
          <a:cs typeface="+mn-cs"/>
        </a:defRPr>
      </a:lvl5pPr>
      <a:lvl6pPr marL="1117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6pPr>
      <a:lvl7pPr marL="1524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17907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12446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Nadpis 13"/>
          <p:cNvSpPr>
            <a:spLocks noGrp="1"/>
          </p:cNvSpPr>
          <p:nvPr>
            <p:ph type="ctrTitle"/>
          </p:nvPr>
        </p:nvSpPr>
        <p:spPr>
          <a:xfrm>
            <a:off x="360363" y="1621840"/>
            <a:ext cx="8424000" cy="1438160"/>
          </a:xfrm>
        </p:spPr>
        <p:txBody>
          <a:bodyPr/>
          <a:lstStyle/>
          <a:p>
            <a:r>
              <a:rPr lang="cs-CZ" dirty="0"/>
              <a:t>Podniková kolektivní smlouva ČD, a.s., na rok </a:t>
            </a:r>
            <a:r>
              <a:rPr lang="cs-CZ" dirty="0" smtClean="0"/>
              <a:t>2025 </a:t>
            </a:r>
            <a:r>
              <a:rPr lang="cs-CZ" dirty="0"/>
              <a:t>a Sociální fond ČD, a.s., na rok </a:t>
            </a:r>
            <a:r>
              <a:rPr lang="cs-CZ" dirty="0" smtClean="0"/>
              <a:t>2025</a:t>
            </a:r>
            <a:endParaRPr lang="cs-CZ" dirty="0"/>
          </a:p>
        </p:txBody>
      </p:sp>
      <p:sp>
        <p:nvSpPr>
          <p:cNvPr id="15" name="Podnadpis 14"/>
          <p:cNvSpPr>
            <a:spLocks noGrp="1"/>
          </p:cNvSpPr>
          <p:nvPr>
            <p:ph type="subTitle" idx="1"/>
          </p:nvPr>
        </p:nvSpPr>
        <p:spPr>
          <a:xfrm>
            <a:off x="360363" y="3566160"/>
            <a:ext cx="8448357" cy="1388224"/>
          </a:xfrm>
        </p:spPr>
        <p:txBody>
          <a:bodyPr/>
          <a:lstStyle/>
          <a:p>
            <a:r>
              <a:rPr lang="cs-CZ" dirty="0"/>
              <a:t>Změny a úpravy</a:t>
            </a:r>
          </a:p>
        </p:txBody>
      </p:sp>
      <p:sp>
        <p:nvSpPr>
          <p:cNvPr id="32" name="Zástupný symbol pro datum 31"/>
          <p:cNvSpPr>
            <a:spLocks noGrp="1"/>
          </p:cNvSpPr>
          <p:nvPr>
            <p:ph type="dt" sz="half" idx="10"/>
          </p:nvPr>
        </p:nvSpPr>
        <p:spPr/>
        <p:txBody>
          <a:bodyPr/>
          <a:lstStyle/>
          <a:p>
            <a:fld id="{012D45CF-A17F-43ED-9D99-FD90C56D8754}" type="datetime4">
              <a:rPr lang="cs-CZ" smtClean="0"/>
              <a:t>17. ledna 2025</a:t>
            </a:fld>
            <a:endParaRPr lang="cs-CZ"/>
          </a:p>
        </p:txBody>
      </p:sp>
      <p:sp>
        <p:nvSpPr>
          <p:cNvPr id="33" name="Zástupný symbol pro číslo snímku 32"/>
          <p:cNvSpPr>
            <a:spLocks noGrp="1"/>
          </p:cNvSpPr>
          <p:nvPr>
            <p:ph type="sldNum" sz="quarter" idx="12"/>
          </p:nvPr>
        </p:nvSpPr>
        <p:spPr/>
        <p:txBody>
          <a:bodyPr/>
          <a:lstStyle/>
          <a:p>
            <a:pPr algn="l"/>
            <a:r>
              <a:rPr lang="cs-CZ" smtClean="0"/>
              <a:t>Strana </a:t>
            </a:r>
            <a:fld id="{16492D80-8647-4927-9515-61DAC1B6EF2E}" type="slidenum">
              <a:rPr lang="cs-CZ" smtClean="0"/>
              <a:pPr algn="l"/>
              <a:t>1</a:t>
            </a:fld>
            <a:endParaRPr lang="cs-CZ" dirty="0"/>
          </a:p>
        </p:txBody>
      </p:sp>
    </p:spTree>
    <p:extLst>
      <p:ext uri="{BB962C8B-B14F-4D97-AF65-F5344CB8AC3E}">
        <p14:creationId xmlns:p14="http://schemas.microsoft.com/office/powerpoint/2010/main" val="34420531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2700" dirty="0"/>
              <a:t>Směna</a:t>
            </a:r>
            <a:r>
              <a:rPr lang="cs-CZ" dirty="0"/>
              <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10</a:t>
            </a:fld>
            <a:endParaRPr lang="cs-CZ" dirty="0"/>
          </a:p>
        </p:txBody>
      </p:sp>
      <p:sp>
        <p:nvSpPr>
          <p:cNvPr id="5" name="Zástupný symbol pro obsah 4"/>
          <p:cNvSpPr>
            <a:spLocks noGrp="1"/>
          </p:cNvSpPr>
          <p:nvPr>
            <p:ph sz="quarter" idx="17"/>
          </p:nvPr>
        </p:nvSpPr>
        <p:spPr>
          <a:xfrm>
            <a:off x="640079" y="1029796"/>
            <a:ext cx="8343425" cy="4316412"/>
          </a:xfrm>
        </p:spPr>
        <p:txBody>
          <a:bodyPr>
            <a:normAutofit fontScale="25000" lnSpcReduction="20000"/>
          </a:bodyPr>
          <a:lstStyle/>
          <a:p>
            <a:endParaRPr lang="cs-CZ" dirty="0" smtClean="0"/>
          </a:p>
          <a:p>
            <a:pPr hangingPunct="0"/>
            <a:r>
              <a:rPr lang="cs-CZ" sz="5600" dirty="0"/>
              <a:t>Celková doba pracovního výkonu zaměstnance, včetně práce přesčas, nesmí přesáhnout 15 hodin, pokud se zaměstnanec se zaměstnavatelem nedohodne jinak. </a:t>
            </a:r>
          </a:p>
          <a:p>
            <a:pPr hangingPunct="0"/>
            <a:r>
              <a:rPr lang="cs-CZ" sz="5600" dirty="0"/>
              <a:t> </a:t>
            </a:r>
          </a:p>
          <a:p>
            <a:pPr hangingPunct="0"/>
            <a:r>
              <a:rPr lang="cs-CZ" sz="5600" dirty="0">
                <a:solidFill>
                  <a:srgbClr val="C00000"/>
                </a:solidFill>
              </a:rPr>
              <a:t>Pracovní výkon zaměstnance musí začít a končit v jednom místě, pokud se zaměstnanec se zaměstnavatelem nedohodne jinak. V případě dohody se zaměstnancem, zaměstnanci nenáleží odměna za flexibilitu.</a:t>
            </a:r>
          </a:p>
          <a:p>
            <a:endParaRPr lang="cs-CZ" sz="5600" dirty="0" smtClean="0"/>
          </a:p>
          <a:p>
            <a:r>
              <a:rPr lang="cs-CZ" sz="5600" b="0" dirty="0"/>
              <a:t>Pokud u zaměstnance vlakové čety v průběhu směny vyplývá nedodržení max. přípustné délky směny dle PKS (zpoždění vlaku více než 120 minut nebo jiná hrozba nedodržení max. přípustné délky směny dle PKS), a zaměstnanec z tohoto titulu požádá o vystřídání, bude mu vyhověno v nejbližší vhodné stanici tak, aby limit 13 hodin (15 hodin včetně režijní jízdy) nebyl překročen včetně případné práce přesčas</a:t>
            </a:r>
            <a:r>
              <a:rPr lang="cs-CZ" sz="5600" b="0" dirty="0" smtClean="0"/>
              <a:t>.</a:t>
            </a:r>
          </a:p>
          <a:p>
            <a:endParaRPr lang="cs-CZ" sz="5600" b="0" dirty="0"/>
          </a:p>
          <a:p>
            <a:r>
              <a:rPr lang="cs-CZ" sz="5600" dirty="0"/>
              <a:t>U zaměstnanců, kteří mají výkon práce v povolání strojvedoucí, nesmí při sestavě směny doba od nástupu do ukončení traťového výkonu přesáhnout </a:t>
            </a:r>
            <a:br>
              <a:rPr lang="cs-CZ" sz="5600" dirty="0"/>
            </a:br>
            <a:r>
              <a:rPr lang="cs-CZ" sz="5600" dirty="0"/>
              <a:t>12:45 hodin.  </a:t>
            </a:r>
          </a:p>
          <a:p>
            <a:endParaRPr lang="cs-CZ" sz="1400" b="0" dirty="0"/>
          </a:p>
          <a:p>
            <a:r>
              <a:rPr lang="cs-CZ" sz="1400" dirty="0"/>
              <a:t> </a:t>
            </a:r>
          </a:p>
          <a:p>
            <a:endParaRPr lang="cs-CZ" dirty="0"/>
          </a:p>
        </p:txBody>
      </p:sp>
    </p:spTree>
    <p:extLst>
      <p:ext uri="{BB962C8B-B14F-4D97-AF65-F5344CB8AC3E}">
        <p14:creationId xmlns:p14="http://schemas.microsoft.com/office/powerpoint/2010/main" val="2931180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Nepřetržitý denní odpočinek u zaměstnanců drážní dopravy </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11</a:t>
            </a:fld>
            <a:endParaRPr lang="cs-CZ" dirty="0"/>
          </a:p>
        </p:txBody>
      </p:sp>
      <p:sp>
        <p:nvSpPr>
          <p:cNvPr id="5" name="Zástupný symbol pro obsah 4"/>
          <p:cNvSpPr>
            <a:spLocks noGrp="1"/>
          </p:cNvSpPr>
          <p:nvPr>
            <p:ph sz="quarter" idx="17"/>
          </p:nvPr>
        </p:nvSpPr>
        <p:spPr/>
        <p:txBody>
          <a:bodyPr/>
          <a:lstStyle/>
          <a:p>
            <a:endParaRPr lang="cs-CZ" b="0" dirty="0" smtClean="0"/>
          </a:p>
          <a:p>
            <a:endParaRPr lang="cs-CZ" b="0" dirty="0" smtClean="0"/>
          </a:p>
          <a:p>
            <a:r>
              <a:rPr lang="cs-CZ" b="0" dirty="0" smtClean="0"/>
              <a:t>Zaměstnancům </a:t>
            </a:r>
            <a:r>
              <a:rPr lang="cs-CZ" b="0" dirty="0"/>
              <a:t>drážní dopravy, na něž se vztahuje NV 589/2006 Sb., rozvrhne zaměstnavatel pracovní dobu tak, aby zaměstnanec drážní dopravy měl </a:t>
            </a:r>
            <a:r>
              <a:rPr lang="cs-CZ" dirty="0"/>
              <a:t>mezi koncem jedné směny a začátkem následující směny nepřetržitý denní odpočinek po dobu alespoň </a:t>
            </a:r>
            <a:r>
              <a:rPr lang="cs-CZ" dirty="0">
                <a:solidFill>
                  <a:srgbClr val="C00000"/>
                </a:solidFill>
              </a:rPr>
              <a:t>11 hodin během 24 hodin po sobě jdoucích</a:t>
            </a:r>
            <a:r>
              <a:rPr lang="cs-CZ" dirty="0"/>
              <a:t>. Nepřetržitý denní odpočinek mezi směnami může být zkrácen až na </a:t>
            </a:r>
            <a:r>
              <a:rPr lang="cs-CZ" dirty="0">
                <a:solidFill>
                  <a:srgbClr val="C00000"/>
                </a:solidFill>
              </a:rPr>
              <a:t>7 hodin během 24 hodin po sobě jdoucích za předpokladu, že zaměstnavatel na své náklady zajistí zaměstnanci možnost spánku na lůžku </a:t>
            </a:r>
            <a:r>
              <a:rPr lang="cs-CZ" i="1" dirty="0">
                <a:solidFill>
                  <a:srgbClr val="C00000"/>
                </a:solidFill>
              </a:rPr>
              <a:t>po dobu alespoň 6 hodin</a:t>
            </a:r>
            <a:r>
              <a:rPr lang="cs-CZ" dirty="0">
                <a:solidFill>
                  <a:srgbClr val="C00000"/>
                </a:solidFill>
              </a:rPr>
              <a:t>, a následující odpočinek bude prodloužen o dobu zkrácení.</a:t>
            </a:r>
            <a:r>
              <a:rPr lang="cs-CZ" dirty="0"/>
              <a:t> </a:t>
            </a:r>
          </a:p>
          <a:p>
            <a:endParaRPr lang="cs-CZ" dirty="0"/>
          </a:p>
        </p:txBody>
      </p:sp>
    </p:spTree>
    <p:extLst>
      <p:ext uri="{BB962C8B-B14F-4D97-AF65-F5344CB8AC3E}">
        <p14:creationId xmlns:p14="http://schemas.microsoft.com/office/powerpoint/2010/main" val="25151015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Nepřetržitý denní odpočinek u zaměstnanců drážní dopravy </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12</a:t>
            </a:fld>
            <a:endParaRPr lang="cs-CZ" dirty="0"/>
          </a:p>
        </p:txBody>
      </p:sp>
      <p:sp>
        <p:nvSpPr>
          <p:cNvPr id="5" name="Zástupný symbol pro obsah 4"/>
          <p:cNvSpPr>
            <a:spLocks noGrp="1"/>
          </p:cNvSpPr>
          <p:nvPr>
            <p:ph sz="quarter" idx="17"/>
          </p:nvPr>
        </p:nvSpPr>
        <p:spPr/>
        <p:txBody>
          <a:bodyPr/>
          <a:lstStyle/>
          <a:p>
            <a:endParaRPr lang="cs-CZ" dirty="0" smtClean="0"/>
          </a:p>
          <a:p>
            <a:r>
              <a:rPr lang="cs-CZ" b="0" dirty="0"/>
              <a:t>Nepřetržitý odpočinek mezi směnami musí být poskytnut v rámci 24 hodin tak, aby součet délky směny a doby navazujícího odpočinku se rovnal 24 hodinám. </a:t>
            </a:r>
          </a:p>
          <a:p>
            <a:endParaRPr lang="cs-CZ" dirty="0" smtClean="0"/>
          </a:p>
          <a:p>
            <a:endParaRPr lang="cs-CZ" dirty="0"/>
          </a:p>
        </p:txBody>
      </p:sp>
      <p:pic>
        <p:nvPicPr>
          <p:cNvPr id="6" name="Obrázek 5"/>
          <p:cNvPicPr/>
          <p:nvPr/>
        </p:nvPicPr>
        <p:blipFill>
          <a:blip r:embed="rId2"/>
          <a:stretch>
            <a:fillRect/>
          </a:stretch>
        </p:blipFill>
        <p:spPr>
          <a:xfrm>
            <a:off x="681643" y="2709948"/>
            <a:ext cx="7747461" cy="3226463"/>
          </a:xfrm>
          <a:prstGeom prst="rect">
            <a:avLst/>
          </a:prstGeom>
        </p:spPr>
      </p:pic>
    </p:spTree>
    <p:extLst>
      <p:ext uri="{BB962C8B-B14F-4D97-AF65-F5344CB8AC3E}">
        <p14:creationId xmlns:p14="http://schemas.microsoft.com/office/powerpoint/2010/main" val="30980959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Nepřetržitý odpočinek v týdnu</a:t>
            </a:r>
            <a:br>
              <a:rPr lang="cs-CZ" dirty="0"/>
            </a:br>
            <a:r>
              <a:rPr lang="cs-CZ" dirty="0"/>
              <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13</a:t>
            </a:fld>
            <a:endParaRPr lang="cs-CZ" dirty="0"/>
          </a:p>
        </p:txBody>
      </p:sp>
      <p:sp>
        <p:nvSpPr>
          <p:cNvPr id="5" name="Zástupný symbol pro obsah 4"/>
          <p:cNvSpPr>
            <a:spLocks noGrp="1"/>
          </p:cNvSpPr>
          <p:nvPr>
            <p:ph sz="quarter" idx="17"/>
          </p:nvPr>
        </p:nvSpPr>
        <p:spPr/>
        <p:txBody>
          <a:bodyPr/>
          <a:lstStyle/>
          <a:p>
            <a:endParaRPr lang="cs-CZ" b="0" dirty="0" smtClean="0"/>
          </a:p>
          <a:p>
            <a:endParaRPr lang="cs-CZ" b="0" dirty="0" smtClean="0"/>
          </a:p>
          <a:p>
            <a:r>
              <a:rPr lang="cs-CZ" dirty="0"/>
              <a:t>Zaměstnavatel je povinen v rámci týdne zaměstnanci staršímu 18 let poskytnout nepřetržitý odpočinek </a:t>
            </a:r>
            <a:r>
              <a:rPr lang="cs-CZ" dirty="0">
                <a:solidFill>
                  <a:srgbClr val="C00000"/>
                </a:solidFill>
              </a:rPr>
              <a:t>v trvání alespoň 24 hodin spolu s nepřetržitým denním </a:t>
            </a:r>
            <a:r>
              <a:rPr lang="cs-CZ" dirty="0" smtClean="0">
                <a:solidFill>
                  <a:srgbClr val="C00000"/>
                </a:solidFill>
              </a:rPr>
              <a:t>odpočinkem</a:t>
            </a:r>
            <a:r>
              <a:rPr lang="cs-CZ" dirty="0" smtClean="0"/>
              <a:t>, </a:t>
            </a:r>
            <a:r>
              <a:rPr lang="cs-CZ" dirty="0"/>
              <a:t>na který musí bezprostředně navazovat; celková doba trvání těchto odpočinků je nepřetržitý odpočinek v týdnu.</a:t>
            </a:r>
          </a:p>
          <a:p>
            <a:endParaRPr lang="cs-CZ" dirty="0"/>
          </a:p>
          <a:p>
            <a:r>
              <a:rPr lang="cs-CZ" dirty="0">
                <a:solidFill>
                  <a:srgbClr val="C00000"/>
                </a:solidFill>
              </a:rPr>
              <a:t>Zaměstnavatel může zkrátit nepřetržitý odpočinek v týdnu pouze tak, aby délka jeho trvání činila nejméně 24 hodin. </a:t>
            </a:r>
            <a:r>
              <a:rPr lang="cs-CZ" dirty="0"/>
              <a:t>V tomto případě může být nepřetržitý denní </a:t>
            </a:r>
            <a:r>
              <a:rPr lang="cs-CZ" dirty="0" smtClean="0"/>
              <a:t>odpočinek </a:t>
            </a:r>
            <a:r>
              <a:rPr lang="cs-CZ" dirty="0"/>
              <a:t>zkrácen, a to za podmínky, že doba, o kterou se zkrátil, nesmí být poskytnuta samostatně, ale jen s následujícím nepřetržitým odpočinkem v týdnu tak, aby zaměstnanci </a:t>
            </a:r>
            <a:r>
              <a:rPr lang="cs-CZ" dirty="0">
                <a:solidFill>
                  <a:srgbClr val="C00000"/>
                </a:solidFill>
              </a:rPr>
              <a:t>byl poskytnut za období 2 týdnů nepřetržitý odpočinek v týdnu v délce alespoň 70 hodin.	</a:t>
            </a:r>
          </a:p>
        </p:txBody>
      </p:sp>
    </p:spTree>
    <p:extLst>
      <p:ext uri="{BB962C8B-B14F-4D97-AF65-F5344CB8AC3E}">
        <p14:creationId xmlns:p14="http://schemas.microsoft.com/office/powerpoint/2010/main" val="31309004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Nepřetržitý odpočinek v týdnu</a:t>
            </a:r>
            <a:br>
              <a:rPr lang="cs-CZ" dirty="0"/>
            </a:br>
            <a:r>
              <a:rPr lang="cs-CZ" dirty="0"/>
              <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14</a:t>
            </a:fld>
            <a:endParaRPr lang="cs-CZ" dirty="0"/>
          </a:p>
        </p:txBody>
      </p:sp>
      <p:sp>
        <p:nvSpPr>
          <p:cNvPr id="5" name="Zástupný symbol pro obsah 4"/>
          <p:cNvSpPr>
            <a:spLocks noGrp="1"/>
          </p:cNvSpPr>
          <p:nvPr>
            <p:ph sz="quarter" idx="17"/>
          </p:nvPr>
        </p:nvSpPr>
        <p:spPr>
          <a:xfrm>
            <a:off x="383165" y="1620000"/>
            <a:ext cx="8424000" cy="4316412"/>
          </a:xfrm>
        </p:spPr>
        <p:txBody>
          <a:bodyPr/>
          <a:lstStyle/>
          <a:p>
            <a:endParaRPr lang="cs-CZ" dirty="0" smtClean="0"/>
          </a:p>
          <a:p>
            <a:pPr lvl="0"/>
            <a:r>
              <a:rPr lang="cs-CZ" b="0" dirty="0"/>
              <a:t>Zaměstnanci letmo mají nárok na nepřetržitý odpočinek připadající na sobotu i neděli alespoň </a:t>
            </a:r>
            <a:r>
              <a:rPr lang="cs-CZ" u="sng" dirty="0"/>
              <a:t>jednou za dva týdny</a:t>
            </a:r>
            <a:r>
              <a:rPr lang="cs-CZ" dirty="0"/>
              <a:t>, </a:t>
            </a:r>
            <a:r>
              <a:rPr lang="cs-CZ" b="0" dirty="0"/>
              <a:t>tak aby bylo zabezpečeno tzv. </a:t>
            </a:r>
            <a:r>
              <a:rPr lang="cs-CZ" u="sng" dirty="0"/>
              <a:t>víkendové volno ukončením poslední směny nejpozději v pátek do 22:00 hodin, a pondělní nástup po tomto volnu bude nejdříve ve 4:00 hodin</a:t>
            </a:r>
            <a:r>
              <a:rPr lang="cs-CZ" b="0" u="sng" dirty="0"/>
              <a:t>,</a:t>
            </a:r>
            <a:r>
              <a:rPr lang="cs-CZ" b="0" dirty="0"/>
              <a:t> pokud se zaměstnanec se zaměstnavatelem nedohodnou jinak.</a:t>
            </a:r>
          </a:p>
          <a:p>
            <a:r>
              <a:rPr lang="cs-CZ" b="0" dirty="0"/>
              <a:t>Dále zaměstnavatel zabezpečí zaměstnancům letmo v době </a:t>
            </a:r>
            <a:r>
              <a:rPr lang="cs-CZ" u="sng" dirty="0"/>
              <a:t>jednou za 28 dní</a:t>
            </a:r>
            <a:r>
              <a:rPr lang="cs-CZ" dirty="0"/>
              <a:t> tzv. </a:t>
            </a:r>
            <a:r>
              <a:rPr lang="cs-CZ" u="sng" dirty="0"/>
              <a:t>víkendové volno ukončením poslední směny nejpozději v pátek do 18:00 hodin a pondělní nástup po tomto volnu bude nejdříve v 6:00 hodin</a:t>
            </a:r>
            <a:r>
              <a:rPr lang="cs-CZ" b="0" dirty="0"/>
              <a:t>, pokud se zaměstnanec se zaměstnavatelem nedohodnou jinak.</a:t>
            </a:r>
          </a:p>
          <a:p>
            <a:endParaRPr lang="cs-CZ" dirty="0"/>
          </a:p>
        </p:txBody>
      </p:sp>
    </p:spTree>
    <p:extLst>
      <p:ext uri="{BB962C8B-B14F-4D97-AF65-F5344CB8AC3E}">
        <p14:creationId xmlns:p14="http://schemas.microsoft.com/office/powerpoint/2010/main" val="31360656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Dovolená + dodatkové volno</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15</a:t>
            </a:fld>
            <a:endParaRPr lang="cs-CZ" dirty="0"/>
          </a:p>
        </p:txBody>
      </p:sp>
      <p:sp>
        <p:nvSpPr>
          <p:cNvPr id="5" name="Zástupný symbol pro obsah 4"/>
          <p:cNvSpPr>
            <a:spLocks noGrp="1"/>
          </p:cNvSpPr>
          <p:nvPr>
            <p:ph sz="quarter" idx="17"/>
          </p:nvPr>
        </p:nvSpPr>
        <p:spPr/>
        <p:txBody>
          <a:bodyPr/>
          <a:lstStyle/>
          <a:p>
            <a:endParaRPr lang="cs-CZ" dirty="0" smtClean="0"/>
          </a:p>
          <a:p>
            <a:r>
              <a:rPr lang="cs-CZ" dirty="0"/>
              <a:t> </a:t>
            </a:r>
            <a:r>
              <a:rPr lang="cs-CZ" b="0" dirty="0"/>
              <a:t>Výměra dovolené činí 5 týdnů, tj. </a:t>
            </a:r>
            <a:r>
              <a:rPr lang="cs-CZ" dirty="0"/>
              <a:t>180 hodin </a:t>
            </a:r>
            <a:r>
              <a:rPr lang="cs-CZ" b="0" dirty="0"/>
              <a:t>(STPD 36 hodin);</a:t>
            </a:r>
            <a:r>
              <a:rPr lang="cs-CZ" dirty="0"/>
              <a:t>188 hodin </a:t>
            </a:r>
            <a:r>
              <a:rPr lang="cs-CZ" b="0" dirty="0"/>
              <a:t>(STPD 37,5 hodin); </a:t>
            </a:r>
            <a:r>
              <a:rPr lang="cs-CZ" dirty="0"/>
              <a:t>193 hodin </a:t>
            </a:r>
            <a:r>
              <a:rPr lang="cs-CZ" b="0" dirty="0"/>
              <a:t>(STPD 38,5 hodin); </a:t>
            </a:r>
            <a:r>
              <a:rPr lang="cs-CZ" dirty="0"/>
              <a:t>200 hodin </a:t>
            </a:r>
            <a:r>
              <a:rPr lang="cs-CZ" b="0" dirty="0"/>
              <a:t>(STPD 40 hodin). </a:t>
            </a:r>
          </a:p>
          <a:p>
            <a:endParaRPr lang="cs-CZ" dirty="0"/>
          </a:p>
          <a:p>
            <a:r>
              <a:rPr lang="cs-CZ" b="0" dirty="0"/>
              <a:t>Dodatkové volno </a:t>
            </a:r>
            <a:r>
              <a:rPr lang="cs-CZ" dirty="0"/>
              <a:t>v maximální délce 1 týdne </a:t>
            </a:r>
            <a:r>
              <a:rPr lang="cs-CZ" b="0" dirty="0"/>
              <a:t>lze čerpat v období </a:t>
            </a:r>
            <a:r>
              <a:rPr lang="cs-CZ" dirty="0"/>
              <a:t>od 1. 10. </a:t>
            </a:r>
            <a:r>
              <a:rPr lang="cs-CZ" dirty="0" smtClean="0"/>
              <a:t>2025 </a:t>
            </a:r>
            <a:r>
              <a:rPr lang="cs-CZ" dirty="0"/>
              <a:t>do 31. 12. </a:t>
            </a:r>
            <a:r>
              <a:rPr lang="cs-CZ" dirty="0" smtClean="0"/>
              <a:t>2025 </a:t>
            </a:r>
            <a:r>
              <a:rPr lang="cs-CZ" b="0" dirty="0" smtClean="0"/>
              <a:t>za </a:t>
            </a:r>
            <a:r>
              <a:rPr lang="cs-CZ" b="0" dirty="0"/>
              <a:t>podmínky předchozího vyčerpání </a:t>
            </a:r>
            <a:r>
              <a:rPr lang="cs-CZ" dirty="0"/>
              <a:t>dovolené v roce 2024 ve výši 5 týdnů</a:t>
            </a:r>
            <a:r>
              <a:rPr lang="cs-CZ" b="0" dirty="0"/>
              <a:t>. Za vyčerpanou dovolenou se pro účely čerpání dodatkového volna považuje schválení čerpání dovolené v aplikaci elektronická dovolenka</a:t>
            </a:r>
            <a:r>
              <a:rPr lang="cs-CZ" b="0" dirty="0" smtClean="0"/>
              <a:t>.</a:t>
            </a:r>
          </a:p>
          <a:p>
            <a:endParaRPr lang="cs-CZ" b="0" dirty="0" smtClean="0"/>
          </a:p>
          <a:p>
            <a:r>
              <a:rPr lang="cs-CZ" b="0" u="sng" dirty="0" smtClean="0"/>
              <a:t>Současné znění §217 ZP:</a:t>
            </a:r>
          </a:p>
          <a:p>
            <a:endParaRPr lang="cs-CZ" b="0" dirty="0"/>
          </a:p>
          <a:p>
            <a:r>
              <a:rPr lang="cs-CZ" dirty="0"/>
              <a:t>Dobu čerpání dovolené určuje zaměstnavatel, není-li dále stanoveno jinak. Při určení čerpání dovolené je zaměstnavatel povinen přihlížet vedle provozních důvodů též k oprávněným zájmům zaměstnance. </a:t>
            </a:r>
          </a:p>
          <a:p>
            <a:endParaRPr lang="cs-CZ" dirty="0"/>
          </a:p>
        </p:txBody>
      </p:sp>
    </p:spTree>
    <p:extLst>
      <p:ext uri="{BB962C8B-B14F-4D97-AF65-F5344CB8AC3E}">
        <p14:creationId xmlns:p14="http://schemas.microsoft.com/office/powerpoint/2010/main" val="2180340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Mzdový tarif</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16</a:t>
            </a:fld>
            <a:endParaRPr lang="cs-CZ" dirty="0"/>
          </a:p>
        </p:txBody>
      </p:sp>
      <p:sp>
        <p:nvSpPr>
          <p:cNvPr id="5" name="Zástupný symbol pro obsah 4"/>
          <p:cNvSpPr>
            <a:spLocks noGrp="1"/>
          </p:cNvSpPr>
          <p:nvPr>
            <p:ph sz="quarter" idx="17"/>
          </p:nvPr>
        </p:nvSpPr>
        <p:spPr/>
        <p:txBody>
          <a:bodyPr/>
          <a:lstStyle/>
          <a:p>
            <a:endParaRPr lang="cs-CZ" dirty="0" smtClean="0"/>
          </a:p>
          <a:p>
            <a:r>
              <a:rPr lang="cs-CZ" dirty="0"/>
              <a:t> </a:t>
            </a:r>
            <a:r>
              <a:rPr lang="cs-CZ" sz="2000" dirty="0"/>
              <a:t>Nárůst tarifních mezd o </a:t>
            </a:r>
            <a:r>
              <a:rPr lang="cs-CZ" sz="2000" dirty="0" smtClean="0">
                <a:solidFill>
                  <a:srgbClr val="C00000"/>
                </a:solidFill>
              </a:rPr>
              <a:t>2,5%</a:t>
            </a:r>
            <a:endParaRPr lang="cs-CZ" sz="2000" dirty="0">
              <a:solidFill>
                <a:srgbClr val="C00000"/>
              </a:solidFill>
            </a:endParaRPr>
          </a:p>
          <a:p>
            <a:endParaRPr lang="cs-CZ" sz="2000" dirty="0" smtClean="0">
              <a:solidFill>
                <a:srgbClr val="C00000"/>
              </a:solidFill>
            </a:endParaRPr>
          </a:p>
          <a:p>
            <a:r>
              <a:rPr lang="cs-CZ" sz="2000" dirty="0">
                <a:solidFill>
                  <a:srgbClr val="C00000"/>
                </a:solidFill>
              </a:rPr>
              <a:t> </a:t>
            </a:r>
            <a:r>
              <a:rPr lang="cs-CZ" sz="1800" dirty="0"/>
              <a:t>Tarifní tabulka A</a:t>
            </a:r>
            <a:r>
              <a:rPr lang="cs-CZ" sz="1800" b="0" dirty="0"/>
              <a:t>– Zaměstnanci, kteří mají výkon práce v zaměstnání strojvedoucí, strojvedoucí v přípravě, strojvedoucí instruktor, vlakvedoucí osobních vlaků, průvodčí osobních vlaků, vedoucí stevard SC Pendolino, stevard SC Pendolino, průvodčí stevard, vlakový revizor, kontrolor vozby, vedoucí posunu, posunovač a </a:t>
            </a:r>
            <a:r>
              <a:rPr lang="cs-CZ" sz="1800" dirty="0"/>
              <a:t>vozmistr KV</a:t>
            </a:r>
            <a:r>
              <a:rPr lang="cs-CZ" sz="1800" b="0" dirty="0"/>
              <a:t>.</a:t>
            </a:r>
          </a:p>
          <a:p>
            <a:endParaRPr lang="cs-CZ" sz="1800" dirty="0"/>
          </a:p>
          <a:p>
            <a:r>
              <a:rPr lang="cs-CZ" sz="1800" dirty="0"/>
              <a:t>Tarifní tabulka B – </a:t>
            </a:r>
            <a:r>
              <a:rPr lang="cs-CZ" sz="1800" b="0" dirty="0"/>
              <a:t>Zaměstnanci</a:t>
            </a:r>
            <a:r>
              <a:rPr lang="cs-CZ" sz="1800" dirty="0"/>
              <a:t> s nerovnoměrně rozvrženou pracovní dobou, ve směnném pracovním režimu </a:t>
            </a:r>
            <a:r>
              <a:rPr lang="cs-CZ" sz="1800" b="0" dirty="0"/>
              <a:t>(dvousměnný nebo vícesměnný nebo nepřetržitý pracovní režim) nebo zaměstnanci</a:t>
            </a:r>
            <a:r>
              <a:rPr lang="cs-CZ" sz="1800" dirty="0"/>
              <a:t> s nerovnoměrně rozvrženou pracovní dobou, v jednosměnném pracovním režimu. </a:t>
            </a:r>
          </a:p>
          <a:p>
            <a:endParaRPr lang="cs-CZ" sz="1800" b="0" dirty="0"/>
          </a:p>
          <a:p>
            <a:r>
              <a:rPr lang="cs-CZ" sz="1800" dirty="0"/>
              <a:t>Tarifní tabulka C -  </a:t>
            </a:r>
            <a:r>
              <a:rPr lang="cs-CZ" sz="1800" b="0" dirty="0"/>
              <a:t>Ostatní zaměstnanci </a:t>
            </a:r>
            <a:r>
              <a:rPr lang="cs-CZ" sz="1800" dirty="0"/>
              <a:t>v rovnoměrném rozvržení pracovní doby</a:t>
            </a:r>
          </a:p>
          <a:p>
            <a:endParaRPr lang="cs-CZ" dirty="0"/>
          </a:p>
        </p:txBody>
      </p:sp>
    </p:spTree>
    <p:extLst>
      <p:ext uri="{BB962C8B-B14F-4D97-AF65-F5344CB8AC3E}">
        <p14:creationId xmlns:p14="http://schemas.microsoft.com/office/powerpoint/2010/main" val="24904457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60363" y="360000"/>
            <a:ext cx="8424000" cy="795469"/>
          </a:xfrm>
        </p:spPr>
        <p:txBody>
          <a:bodyPr>
            <a:noAutofit/>
          </a:bodyPr>
          <a:lstStyle/>
          <a:p>
            <a:r>
              <a:rPr lang="cs-CZ" sz="2200" dirty="0"/>
              <a:t>Odměňování některých skupin zaměstnanců v období přípravy na výkon </a:t>
            </a:r>
            <a:r>
              <a:rPr lang="cs-CZ" sz="2200" dirty="0" smtClean="0"/>
              <a:t>povolání</a:t>
            </a:r>
            <a:endParaRPr lang="cs-CZ" sz="2200"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17</a:t>
            </a:fld>
            <a:endParaRPr lang="cs-CZ" dirty="0"/>
          </a:p>
        </p:txBody>
      </p:sp>
      <p:sp>
        <p:nvSpPr>
          <p:cNvPr id="5" name="Zástupný symbol pro obsah 4"/>
          <p:cNvSpPr>
            <a:spLocks noGrp="1"/>
          </p:cNvSpPr>
          <p:nvPr>
            <p:ph sz="quarter" idx="17"/>
          </p:nvPr>
        </p:nvSpPr>
        <p:spPr/>
        <p:txBody>
          <a:bodyPr/>
          <a:lstStyle/>
          <a:p>
            <a:r>
              <a:rPr lang="cs-CZ" b="0" dirty="0"/>
              <a:t>Zaměstnanci, kteří nastoupí do pracovního poměru k ČD a podle pracovní smlouvy je s nimi sjednána příprava na výkon zaměstnání (pracovní činnosti), se zařazují o jeden tarifní stupeň níže, než je zařazeno zaměstnání (pracovní činnost), které budou ve smyslu pracovní smlouvy vykonávat; nejdéle však na dobu stanovenou v pracovní smlouvě, nebo dobu stanovenou v bodě 3, tohoto článku.</a:t>
            </a:r>
          </a:p>
          <a:p>
            <a:endParaRPr lang="cs-CZ" dirty="0" smtClean="0"/>
          </a:p>
          <a:p>
            <a:r>
              <a:rPr lang="cs-CZ" b="0" dirty="0"/>
              <a:t>Zaměstnanci, s kterými je podle změny pracovní smlouvy sjednána příprava na výkon zaměstnání (pracovní činnosti), k němuž je potřeba vykonat odbornou zkoušku, se zařazují o jeden tarifní stupeň níže, než je zařazeno zaměstnání (pracovní činnost), které budou ve smyslu pracovní smlouvy vykonávat, a to až do doby vykonání odborné zkoušky. </a:t>
            </a:r>
            <a:r>
              <a:rPr lang="cs-CZ" dirty="0"/>
              <a:t>Toto zařazení se neprovede, pokud by došlo ke snížení tarifního stupně, který měl zaměstnanec před změnou pracovní smlouvy.</a:t>
            </a:r>
          </a:p>
          <a:p>
            <a:endParaRPr lang="cs-CZ" dirty="0"/>
          </a:p>
        </p:txBody>
      </p:sp>
    </p:spTree>
    <p:extLst>
      <p:ext uri="{BB962C8B-B14F-4D97-AF65-F5344CB8AC3E}">
        <p14:creationId xmlns:p14="http://schemas.microsoft.com/office/powerpoint/2010/main" val="4846729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60363" y="360000"/>
            <a:ext cx="8424000" cy="920160"/>
          </a:xfrm>
        </p:spPr>
        <p:txBody>
          <a:bodyPr>
            <a:normAutofit/>
          </a:bodyPr>
          <a:lstStyle/>
          <a:p>
            <a:r>
              <a:rPr lang="cs-CZ" dirty="0"/>
              <a:t>Odměňování některých skupin zaměstnanců v období přípravy na výkon povolání</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18</a:t>
            </a:fld>
            <a:endParaRPr lang="cs-CZ" dirty="0"/>
          </a:p>
        </p:txBody>
      </p:sp>
      <p:sp>
        <p:nvSpPr>
          <p:cNvPr id="5" name="Zástupný symbol pro obsah 4"/>
          <p:cNvSpPr>
            <a:spLocks noGrp="1"/>
          </p:cNvSpPr>
          <p:nvPr>
            <p:ph sz="quarter" idx="17"/>
          </p:nvPr>
        </p:nvSpPr>
        <p:spPr/>
        <p:txBody>
          <a:bodyPr/>
          <a:lstStyle/>
          <a:p>
            <a:endParaRPr lang="cs-CZ" dirty="0" smtClean="0"/>
          </a:p>
          <a:p>
            <a:r>
              <a:rPr lang="cs-CZ" b="0" dirty="0"/>
              <a:t>Zaměstnanec, který má povinnost vykonat odbornou zkoušku, se zařadí do vyššího tarifního zařazení takto:</a:t>
            </a:r>
          </a:p>
          <a:p>
            <a:r>
              <a:rPr lang="cs-CZ" dirty="0"/>
              <a:t> </a:t>
            </a:r>
          </a:p>
          <a:p>
            <a:r>
              <a:rPr lang="cs-CZ" dirty="0"/>
              <a:t> </a:t>
            </a:r>
          </a:p>
          <a:p>
            <a:pPr marL="285750" lvl="0" indent="-285750">
              <a:buFont typeface="Arial" panose="020B0604020202020204" pitchFamily="34" charset="0"/>
              <a:buChar char="•"/>
            </a:pPr>
            <a:r>
              <a:rPr lang="cs-CZ" b="0" dirty="0"/>
              <a:t>Pokud zaměstnanec </a:t>
            </a:r>
            <a:r>
              <a:rPr lang="cs-CZ" dirty="0"/>
              <a:t>úspěšně vykoná </a:t>
            </a:r>
            <a:r>
              <a:rPr lang="cs-CZ" b="0" dirty="0"/>
              <a:t>odbornou zkoušku </a:t>
            </a:r>
            <a:r>
              <a:rPr lang="cs-CZ" dirty="0">
                <a:solidFill>
                  <a:srgbClr val="C00000"/>
                </a:solidFill>
              </a:rPr>
              <a:t>do 14. dne kalendářního měsíce včetně, zařadí se do vyššího tarifního zařazení s účinností od 15. dne příslušného kalendářního měsíce</a:t>
            </a:r>
            <a:r>
              <a:rPr lang="cs-CZ" dirty="0" smtClean="0">
                <a:solidFill>
                  <a:srgbClr val="C00000"/>
                </a:solidFill>
              </a:rPr>
              <a:t>,</a:t>
            </a:r>
          </a:p>
          <a:p>
            <a:pPr marL="285750" lvl="0" indent="-285750">
              <a:buFont typeface="Arial" panose="020B0604020202020204" pitchFamily="34" charset="0"/>
              <a:buChar char="•"/>
            </a:pPr>
            <a:endParaRPr lang="cs-CZ" b="0" dirty="0"/>
          </a:p>
          <a:p>
            <a:pPr marL="285750" lvl="0" indent="-285750">
              <a:buFont typeface="Arial" panose="020B0604020202020204" pitchFamily="34" charset="0"/>
              <a:buChar char="•"/>
            </a:pPr>
            <a:r>
              <a:rPr lang="cs-CZ" b="0" dirty="0"/>
              <a:t>Pokud zaměstnanec </a:t>
            </a:r>
            <a:r>
              <a:rPr lang="cs-CZ" dirty="0"/>
              <a:t>úspěšně vykoná </a:t>
            </a:r>
            <a:r>
              <a:rPr lang="cs-CZ" b="0" dirty="0"/>
              <a:t>odbornou zkoušku v době </a:t>
            </a:r>
            <a:r>
              <a:rPr lang="cs-CZ" dirty="0">
                <a:solidFill>
                  <a:srgbClr val="C00000"/>
                </a:solidFill>
              </a:rPr>
              <a:t>od 15. dne kalendářního měsíce do konce kalendářního měsíce, zařadí se do vyššího tarifního zařazení od 1. dne následujícího kalendářního měsíce.</a:t>
            </a:r>
          </a:p>
          <a:p>
            <a:endParaRPr lang="cs-CZ" dirty="0"/>
          </a:p>
        </p:txBody>
      </p:sp>
    </p:spTree>
    <p:extLst>
      <p:ext uri="{BB962C8B-B14F-4D97-AF65-F5344CB8AC3E}">
        <p14:creationId xmlns:p14="http://schemas.microsoft.com/office/powerpoint/2010/main" val="5759974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Osobní ohodnocení</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19</a:t>
            </a:fld>
            <a:endParaRPr lang="cs-CZ" dirty="0"/>
          </a:p>
        </p:txBody>
      </p:sp>
      <p:sp>
        <p:nvSpPr>
          <p:cNvPr id="5" name="Zástupný symbol pro obsah 4"/>
          <p:cNvSpPr>
            <a:spLocks noGrp="1"/>
          </p:cNvSpPr>
          <p:nvPr>
            <p:ph sz="quarter" idx="17"/>
          </p:nvPr>
        </p:nvSpPr>
        <p:spPr/>
        <p:txBody>
          <a:bodyPr>
            <a:normAutofit fontScale="25000" lnSpcReduction="20000"/>
          </a:bodyPr>
          <a:lstStyle/>
          <a:p>
            <a:endParaRPr lang="cs-CZ" dirty="0" smtClean="0"/>
          </a:p>
          <a:p>
            <a:r>
              <a:rPr lang="cs-CZ" sz="4800" b="0" dirty="0" smtClean="0"/>
              <a:t>Osobní </a:t>
            </a:r>
            <a:r>
              <a:rPr lang="cs-CZ" sz="4800" b="0" dirty="0"/>
              <a:t>ohodnocení je rozděleno na </a:t>
            </a:r>
            <a:r>
              <a:rPr lang="cs-CZ" sz="4800" dirty="0"/>
              <a:t>variabilní složku a fixní složku </a:t>
            </a:r>
            <a:r>
              <a:rPr lang="cs-CZ" sz="4800" b="0" dirty="0"/>
              <a:t>osobního ohodnocení.</a:t>
            </a:r>
          </a:p>
          <a:p>
            <a:r>
              <a:rPr lang="cs-CZ" sz="4800" b="0" dirty="0"/>
              <a:t> </a:t>
            </a:r>
            <a:endParaRPr lang="cs-CZ" sz="4800" b="0" dirty="0" smtClean="0"/>
          </a:p>
          <a:p>
            <a:r>
              <a:rPr lang="cs-CZ" sz="4800" b="0" dirty="0" smtClean="0"/>
              <a:t>Osobní </a:t>
            </a:r>
            <a:r>
              <a:rPr lang="cs-CZ" sz="4800" b="0" dirty="0"/>
              <a:t>ohodnocení může být ve vyhodnocovaném období zaměstnanci přiznáno ve výši maximálně </a:t>
            </a:r>
            <a:r>
              <a:rPr lang="cs-CZ" sz="4800" dirty="0"/>
              <a:t>25 % mzdového tarifu tarifního stupně, ve kterém je zaměstnanec zařazen (bez vyhodnocení kritéria Praxe</a:t>
            </a:r>
            <a:r>
              <a:rPr lang="cs-CZ" sz="4800" dirty="0" smtClean="0"/>
              <a:t>).</a:t>
            </a:r>
            <a:endParaRPr lang="cs-CZ" sz="4800" dirty="0"/>
          </a:p>
          <a:p>
            <a:r>
              <a:rPr lang="cs-CZ" sz="4800" b="0" dirty="0"/>
              <a:t> </a:t>
            </a:r>
          </a:p>
          <a:p>
            <a:r>
              <a:rPr lang="cs-CZ" sz="4800" b="0" dirty="0"/>
              <a:t>Za neodpracovanou dobu osobní ohodnocení nepřísluší.</a:t>
            </a:r>
          </a:p>
          <a:p>
            <a:endParaRPr lang="cs-CZ" sz="4800" dirty="0" smtClean="0"/>
          </a:p>
          <a:p>
            <a:r>
              <a:rPr lang="cs-CZ" sz="4800" b="0" dirty="0"/>
              <a:t>Vyhodnocovaným obdobím je </a:t>
            </a:r>
            <a:r>
              <a:rPr lang="cs-CZ" sz="4800" dirty="0"/>
              <a:t>kalendářní měsíc</a:t>
            </a:r>
            <a:r>
              <a:rPr lang="cs-CZ" sz="4800" dirty="0" smtClean="0"/>
              <a:t>.</a:t>
            </a:r>
          </a:p>
          <a:p>
            <a:endParaRPr lang="cs-CZ" sz="4800" dirty="0"/>
          </a:p>
          <a:p>
            <a:r>
              <a:rPr lang="cs-CZ" sz="4800" b="0" dirty="0"/>
              <a:t>Vnitřním předpisem jsou stanovena kritéria, jejichž splněním vzniká zaměstnanci právo na přiznání osobního ohodnocení. Kritéria osobního ohodnocení se vyhodnocují vždy na konci vyhodnocovaného období a osobní ohodnocení je pak vyplaceno se mzdou za kalendářní měsíc, za který bylo osobní ohodnocení přiznáno</a:t>
            </a:r>
            <a:r>
              <a:rPr lang="cs-CZ" sz="4800" b="0" dirty="0" smtClean="0"/>
              <a:t>.</a:t>
            </a:r>
          </a:p>
          <a:p>
            <a:endParaRPr lang="cs-CZ" sz="4800" b="0" dirty="0"/>
          </a:p>
          <a:p>
            <a:r>
              <a:rPr lang="cs-CZ" sz="4800" b="0" dirty="0"/>
              <a:t>Při vyhodnocení kritérií osobního ohodnocení zaměstnance bude zhodnocena jeho kvalifikace (vzdělání a praxe), plnění pracovních úkolů a jeho pracovní výkonnost</a:t>
            </a:r>
            <a:r>
              <a:rPr lang="cs-CZ" sz="4800" b="0" dirty="0" smtClean="0"/>
              <a:t>. </a:t>
            </a:r>
            <a:r>
              <a:rPr lang="cs-CZ" sz="4800" b="0" dirty="0" smtClean="0">
                <a:solidFill>
                  <a:srgbClr val="C00000"/>
                </a:solidFill>
              </a:rPr>
              <a:t>Od roku 2025 je osobní ohodnocení propojeno s nastavenými pracovními činnostmi. Navýšení finančních prostředků o ekvivalent 0,5% mzdového tarifu.</a:t>
            </a:r>
            <a:endParaRPr lang="cs-CZ" sz="4800" b="0" dirty="0">
              <a:solidFill>
                <a:srgbClr val="C00000"/>
              </a:solidFill>
            </a:endParaRPr>
          </a:p>
          <a:p>
            <a:endParaRPr lang="cs-CZ" sz="1400" b="0" dirty="0"/>
          </a:p>
        </p:txBody>
      </p:sp>
    </p:spTree>
    <p:extLst>
      <p:ext uri="{BB962C8B-B14F-4D97-AF65-F5344CB8AC3E}">
        <p14:creationId xmlns:p14="http://schemas.microsoft.com/office/powerpoint/2010/main" val="3884481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Nadpis 14"/>
          <p:cNvSpPr>
            <a:spLocks noGrp="1"/>
          </p:cNvSpPr>
          <p:nvPr>
            <p:ph type="title"/>
          </p:nvPr>
        </p:nvSpPr>
        <p:spPr/>
        <p:txBody>
          <a:bodyPr>
            <a:normAutofit/>
          </a:bodyPr>
          <a:lstStyle/>
          <a:p>
            <a:pPr lvl="2" fontAlgn="auto" hangingPunct="1"/>
            <a:r>
              <a:rPr lang="cs-CZ" sz="2400" b="1" dirty="0">
                <a:solidFill>
                  <a:srgbClr val="002060"/>
                </a:solidFill>
              </a:rPr>
              <a:t>TDM a LOP organizované mimo ČD</a:t>
            </a:r>
          </a:p>
        </p:txBody>
      </p:sp>
      <p:sp>
        <p:nvSpPr>
          <p:cNvPr id="16" name="Zástupný symbol pro obsah 15"/>
          <p:cNvSpPr>
            <a:spLocks noGrp="1"/>
          </p:cNvSpPr>
          <p:nvPr>
            <p:ph sz="quarter" idx="17"/>
          </p:nvPr>
        </p:nvSpPr>
        <p:spPr/>
        <p:txBody>
          <a:bodyPr>
            <a:normAutofit/>
          </a:bodyPr>
          <a:lstStyle/>
          <a:p>
            <a:endParaRPr lang="cs-CZ" dirty="0" smtClean="0"/>
          </a:p>
          <a:p>
            <a:endParaRPr lang="cs-CZ" dirty="0"/>
          </a:p>
          <a:p>
            <a:endParaRPr lang="cs-CZ" dirty="0" smtClean="0"/>
          </a:p>
          <a:p>
            <a:r>
              <a:rPr lang="cs-CZ" dirty="0" smtClean="0"/>
              <a:t>Pokud </a:t>
            </a:r>
            <a:r>
              <a:rPr lang="cs-CZ" dirty="0"/>
              <a:t>je TDM organizován mimo ČD a zaměstnavatel souhlasí s uvolněním zaměstnance za podmínek stanovených v ustanovení § 203 odst. 2 písm. h) ZP, se podmínka soustavné a bezplatné práce nevyžaduje, jde-li o tábory pro zdravotně postižené děti a mládež. Zaměstnavatel při splnění podmínek dle § 203a ZP uhradí zaměstnanci </a:t>
            </a:r>
            <a:r>
              <a:rPr lang="cs-CZ" dirty="0">
                <a:solidFill>
                  <a:srgbClr val="FF0000"/>
                </a:solidFill>
              </a:rPr>
              <a:t>náhradu mzdy ve výši, průměrného výdělku, maximálně však ve výši průměrné mzdy v národním hospodářství za první a třetí čtvrtletí kalendářního roku, předcházejícího kalendářního roku, ve kterém se pracovní volno poskytuje,  nejvýše za 1 týden v kalendářním </a:t>
            </a:r>
            <a:r>
              <a:rPr lang="cs-CZ" dirty="0" smtClean="0">
                <a:solidFill>
                  <a:srgbClr val="FF0000"/>
                </a:solidFill>
              </a:rPr>
              <a:t>roce</a:t>
            </a:r>
            <a:r>
              <a:rPr lang="cs-CZ" dirty="0">
                <a:solidFill>
                  <a:srgbClr val="FF0000"/>
                </a:solidFill>
              </a:rPr>
              <a:t>.</a:t>
            </a:r>
          </a:p>
          <a:p>
            <a:endParaRPr lang="cs-CZ" dirty="0" smtClean="0"/>
          </a:p>
          <a:p>
            <a:pPr lvl="1"/>
            <a:endParaRPr lang="cs-CZ" dirty="0" smtClean="0"/>
          </a:p>
          <a:p>
            <a:pPr lvl="1"/>
            <a:endParaRPr lang="cs-CZ" dirty="0"/>
          </a:p>
        </p:txBody>
      </p:sp>
      <p:sp>
        <p:nvSpPr>
          <p:cNvPr id="23" name="Zástupný symbol pro datum 22"/>
          <p:cNvSpPr>
            <a:spLocks noGrp="1"/>
          </p:cNvSpPr>
          <p:nvPr>
            <p:ph type="dt" sz="half" idx="14"/>
          </p:nvPr>
        </p:nvSpPr>
        <p:spPr/>
        <p:txBody>
          <a:bodyPr/>
          <a:lstStyle/>
          <a:p>
            <a:fld id="{F5AE71B8-8DF8-4700-AA99-036B3588BD28}" type="datetime4">
              <a:rPr lang="cs-CZ" smtClean="0"/>
              <a:t>17. ledna 2025</a:t>
            </a:fld>
            <a:endParaRPr lang="cs-CZ"/>
          </a:p>
        </p:txBody>
      </p:sp>
      <p:sp>
        <p:nvSpPr>
          <p:cNvPr id="24" name="Zástupný symbol pro číslo snímku 23"/>
          <p:cNvSpPr>
            <a:spLocks noGrp="1"/>
          </p:cNvSpPr>
          <p:nvPr>
            <p:ph type="sldNum" sz="quarter" idx="16"/>
          </p:nvPr>
        </p:nvSpPr>
        <p:spPr/>
        <p:txBody>
          <a:bodyPr/>
          <a:lstStyle/>
          <a:p>
            <a:pPr algn="l"/>
            <a:r>
              <a:rPr lang="cs-CZ" smtClean="0"/>
              <a:t>Strana </a:t>
            </a:r>
            <a:fld id="{16492D80-8647-4927-9515-61DAC1B6EF2E}" type="slidenum">
              <a:rPr lang="cs-CZ" smtClean="0"/>
              <a:pPr algn="l"/>
              <a:t>2</a:t>
            </a:fld>
            <a:endParaRPr lang="cs-CZ" dirty="0"/>
          </a:p>
        </p:txBody>
      </p:sp>
    </p:spTree>
    <p:extLst>
      <p:ext uri="{BB962C8B-B14F-4D97-AF65-F5344CB8AC3E}">
        <p14:creationId xmlns:p14="http://schemas.microsoft.com/office/powerpoint/2010/main" val="15954274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dirty="0"/>
              <a:t>Mzda za práci přesčas</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20</a:t>
            </a:fld>
            <a:endParaRPr lang="cs-CZ" dirty="0"/>
          </a:p>
        </p:txBody>
      </p:sp>
      <p:sp>
        <p:nvSpPr>
          <p:cNvPr id="5" name="Zástupný symbol pro obsah 4"/>
          <p:cNvSpPr>
            <a:spLocks noGrp="1"/>
          </p:cNvSpPr>
          <p:nvPr>
            <p:ph sz="quarter" idx="17"/>
          </p:nvPr>
        </p:nvSpPr>
        <p:spPr/>
        <p:txBody>
          <a:bodyPr>
            <a:normAutofit fontScale="25000" lnSpcReduction="20000"/>
          </a:bodyPr>
          <a:lstStyle/>
          <a:p>
            <a:endParaRPr lang="cs-CZ" dirty="0" smtClean="0"/>
          </a:p>
          <a:p>
            <a:r>
              <a:rPr lang="cs-CZ" dirty="0"/>
              <a:t> </a:t>
            </a:r>
            <a:r>
              <a:rPr lang="cs-CZ" sz="4800" dirty="0"/>
              <a:t>Za dobu práce přesčas přísluší zaměstnanci mzda, na kterou mu vznikl za tuto dobu nárok (dále jen „dosažená mzda”) a příplatek ve výši:</a:t>
            </a:r>
          </a:p>
          <a:p>
            <a:r>
              <a:rPr lang="cs-CZ" sz="4800" dirty="0"/>
              <a:t> </a:t>
            </a:r>
          </a:p>
          <a:p>
            <a:pPr marL="685800" lvl="0" indent="-685800">
              <a:buFont typeface="Arial" panose="020B0604020202020204" pitchFamily="34" charset="0"/>
              <a:buChar char="•"/>
            </a:pPr>
            <a:r>
              <a:rPr lang="cs-CZ" sz="4800" dirty="0"/>
              <a:t>25 % průměrného výdělku,</a:t>
            </a:r>
          </a:p>
          <a:p>
            <a:pPr marL="685800" lvl="0" indent="-685800">
              <a:buFont typeface="Arial" panose="020B0604020202020204" pitchFamily="34" charset="0"/>
              <a:buChar char="•"/>
            </a:pPr>
            <a:r>
              <a:rPr lang="cs-CZ" sz="4800" dirty="0"/>
              <a:t>50 % průměrného výdělku, jde-li o práci přesčas v noci nebo </a:t>
            </a:r>
            <a:br>
              <a:rPr lang="cs-CZ" sz="4800" dirty="0"/>
            </a:br>
            <a:r>
              <a:rPr lang="cs-CZ" sz="4800" dirty="0"/>
              <a:t>v sobotu, v neděli a ve svátek,</a:t>
            </a:r>
          </a:p>
          <a:p>
            <a:pPr marL="685800" lvl="0" indent="-685800">
              <a:buFont typeface="Arial" panose="020B0604020202020204" pitchFamily="34" charset="0"/>
              <a:buChar char="•"/>
            </a:pPr>
            <a:r>
              <a:rPr lang="cs-CZ" sz="4800" dirty="0"/>
              <a:t>35 % průměrného výdělku, jde-li o práci přesčas u zaměstnance zařazeného do vícesměnného nepřetržitého režimu nebo do vícesměnného režimu s nerovnoměrně rozvrženou pracovní dobou do směn denních nebo nočních.</a:t>
            </a:r>
          </a:p>
          <a:p>
            <a:pPr marL="685800" lvl="0" indent="-685800">
              <a:buFont typeface="Arial" panose="020B0604020202020204" pitchFamily="34" charset="0"/>
              <a:buChar char="•"/>
            </a:pPr>
            <a:r>
              <a:rPr lang="cs-CZ" sz="4800" dirty="0">
                <a:solidFill>
                  <a:srgbClr val="C00000"/>
                </a:solidFill>
              </a:rPr>
              <a:t>50 % průměrného výdělku, jde-li o práci přesčas v sobotu, v neděli a ve svátek u zaměstnance zařazeného do vícesměnného nepřetržitého režimu nebo do vícesměnného režimu s nerovnoměrně rozvrženou pracovní dobou</a:t>
            </a:r>
          </a:p>
          <a:p>
            <a:r>
              <a:rPr lang="cs-CZ" sz="4800" dirty="0"/>
              <a:t> </a:t>
            </a:r>
          </a:p>
          <a:p>
            <a:r>
              <a:rPr lang="cs-CZ" sz="4800" dirty="0"/>
              <a:t>Pokud se zaměstnavatel se zaměstnancem prokazatelně nedohodli na poskytnutí náhradního volna místo příplatku.</a:t>
            </a:r>
          </a:p>
          <a:p>
            <a:r>
              <a:rPr lang="cs-CZ" sz="4800" baseline="30000" dirty="0"/>
              <a:t>6 </a:t>
            </a:r>
            <a:r>
              <a:rPr lang="cs-CZ" sz="4800" dirty="0"/>
              <a:t>§ 93 ZP – práce přesčas</a:t>
            </a:r>
          </a:p>
          <a:p>
            <a:endParaRPr lang="cs-CZ" dirty="0"/>
          </a:p>
        </p:txBody>
      </p:sp>
    </p:spTree>
    <p:extLst>
      <p:ext uri="{BB962C8B-B14F-4D97-AF65-F5344CB8AC3E}">
        <p14:creationId xmlns:p14="http://schemas.microsoft.com/office/powerpoint/2010/main" val="24350784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Mzda za práci přesčas</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21</a:t>
            </a:fld>
            <a:endParaRPr lang="cs-CZ" dirty="0"/>
          </a:p>
        </p:txBody>
      </p:sp>
      <p:sp>
        <p:nvSpPr>
          <p:cNvPr id="5" name="Zástupný symbol pro obsah 4"/>
          <p:cNvSpPr>
            <a:spLocks noGrp="1"/>
          </p:cNvSpPr>
          <p:nvPr>
            <p:ph sz="quarter" idx="17"/>
          </p:nvPr>
        </p:nvSpPr>
        <p:spPr/>
        <p:txBody>
          <a:bodyPr/>
          <a:lstStyle/>
          <a:p>
            <a:endParaRPr lang="cs-CZ" dirty="0" smtClean="0"/>
          </a:p>
          <a:p>
            <a:r>
              <a:rPr lang="cs-CZ" dirty="0"/>
              <a:t> </a:t>
            </a:r>
            <a:r>
              <a:rPr lang="cs-CZ" b="0" dirty="0"/>
              <a:t>Mzda za vykonanou práci přesčas (bez příslušného příplatku) je splatná vždy ve stanoveném </a:t>
            </a:r>
            <a:r>
              <a:rPr lang="cs-CZ" b="0" dirty="0" smtClean="0"/>
              <a:t>termínu, </a:t>
            </a:r>
            <a:r>
              <a:rPr lang="cs-CZ" b="0" dirty="0"/>
              <a:t>bez ohledu na to, zda zaměstnanec za práci přesčas čerpá náhradní volno či </a:t>
            </a:r>
            <a:r>
              <a:rPr lang="cs-CZ" b="0" dirty="0" smtClean="0"/>
              <a:t>nikoliv</a:t>
            </a:r>
            <a:r>
              <a:rPr lang="cs-CZ" b="0" dirty="0"/>
              <a:t>.</a:t>
            </a:r>
          </a:p>
          <a:p>
            <a:r>
              <a:rPr lang="cs-CZ" b="0" dirty="0"/>
              <a:t>Příplatek za práci přesčas se neposkytuje v případě, pokud se zaměstnavatel prokazatelně dohodne se zaměstnancem na:</a:t>
            </a:r>
          </a:p>
          <a:p>
            <a:r>
              <a:rPr lang="cs-CZ" b="0" dirty="0"/>
              <a:t> </a:t>
            </a:r>
          </a:p>
          <a:p>
            <a:pPr marL="285750" lvl="0" indent="-285750">
              <a:buFont typeface="Arial" panose="020B0604020202020204" pitchFamily="34" charset="0"/>
              <a:buChar char="•"/>
            </a:pPr>
            <a:r>
              <a:rPr lang="cs-CZ" b="0" dirty="0"/>
              <a:t>poskytnutí náhradního volna,</a:t>
            </a:r>
          </a:p>
          <a:p>
            <a:pPr marL="285750" lvl="0" indent="-285750">
              <a:buFont typeface="Arial" panose="020B0604020202020204" pitchFamily="34" charset="0"/>
              <a:buChar char="•"/>
            </a:pPr>
            <a:r>
              <a:rPr lang="cs-CZ" b="0" dirty="0"/>
              <a:t>termínu poskytnutí náhradního volna.</a:t>
            </a:r>
          </a:p>
          <a:p>
            <a:r>
              <a:rPr lang="cs-CZ" b="0" dirty="0"/>
              <a:t> </a:t>
            </a:r>
          </a:p>
          <a:p>
            <a:r>
              <a:rPr lang="cs-CZ" b="0" dirty="0"/>
              <a:t>Pokud nebude náhradní volno poskytnuto </a:t>
            </a:r>
            <a:r>
              <a:rPr lang="cs-CZ" dirty="0"/>
              <a:t>v zákonné době (</a:t>
            </a:r>
            <a:r>
              <a:rPr lang="cs-CZ" dirty="0">
                <a:solidFill>
                  <a:srgbClr val="C00000"/>
                </a:solidFill>
              </a:rPr>
              <a:t>tři kalendářní měsíce po výkonu práce přesčas), přísluší zaměstnanci </a:t>
            </a:r>
            <a:r>
              <a:rPr lang="cs-CZ" dirty="0" smtClean="0">
                <a:solidFill>
                  <a:srgbClr val="C00000"/>
                </a:solidFill>
              </a:rPr>
              <a:t>příplatek</a:t>
            </a:r>
            <a:endParaRPr lang="cs-CZ" dirty="0">
              <a:solidFill>
                <a:srgbClr val="C00000"/>
              </a:solidFill>
            </a:endParaRPr>
          </a:p>
        </p:txBody>
      </p:sp>
    </p:spTree>
    <p:extLst>
      <p:ext uri="{BB962C8B-B14F-4D97-AF65-F5344CB8AC3E}">
        <p14:creationId xmlns:p14="http://schemas.microsoft.com/office/powerpoint/2010/main" val="28725599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Mimořádné odměny</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22</a:t>
            </a:fld>
            <a:endParaRPr lang="cs-CZ" dirty="0"/>
          </a:p>
        </p:txBody>
      </p:sp>
      <p:sp>
        <p:nvSpPr>
          <p:cNvPr id="5" name="Zástupný symbol pro obsah 4"/>
          <p:cNvSpPr>
            <a:spLocks noGrp="1"/>
          </p:cNvSpPr>
          <p:nvPr>
            <p:ph sz="quarter" idx="17"/>
          </p:nvPr>
        </p:nvSpPr>
        <p:spPr/>
        <p:txBody>
          <a:bodyPr/>
          <a:lstStyle/>
          <a:p>
            <a:endParaRPr lang="cs-CZ" dirty="0" smtClean="0"/>
          </a:p>
          <a:p>
            <a:r>
              <a:rPr lang="cs-CZ" dirty="0"/>
              <a:t> </a:t>
            </a:r>
            <a:r>
              <a:rPr lang="cs-CZ" b="0" dirty="0"/>
              <a:t>Zaměstnancům lze za mimořádný přístup k výkonu práce, případně za plnění mimořádných úkolů a ocenění jejich praktických znalostí a dovedností poskytnout mimořádnou odměnu. </a:t>
            </a:r>
            <a:r>
              <a:rPr lang="cs-CZ" dirty="0" smtClean="0">
                <a:solidFill>
                  <a:srgbClr val="C00000"/>
                </a:solidFill>
              </a:rPr>
              <a:t>Mimořádnou </a:t>
            </a:r>
            <a:r>
              <a:rPr lang="cs-CZ" dirty="0">
                <a:solidFill>
                  <a:srgbClr val="C00000"/>
                </a:solidFill>
              </a:rPr>
              <a:t>odměnu </a:t>
            </a:r>
            <a:r>
              <a:rPr lang="cs-CZ" dirty="0" smtClean="0">
                <a:solidFill>
                  <a:srgbClr val="C00000"/>
                </a:solidFill>
              </a:rPr>
              <a:t>z prostředků OJ ČD lze </a:t>
            </a:r>
            <a:r>
              <a:rPr lang="cs-CZ" dirty="0">
                <a:solidFill>
                  <a:srgbClr val="C00000"/>
                </a:solidFill>
              </a:rPr>
              <a:t>poskytnout i zaměstnancům, kteří pracují na základě dohod mimo pracovní poměr</a:t>
            </a:r>
            <a:r>
              <a:rPr lang="cs-CZ" dirty="0" smtClean="0">
                <a:solidFill>
                  <a:srgbClr val="C00000"/>
                </a:solidFill>
              </a:rPr>
              <a:t>.</a:t>
            </a:r>
          </a:p>
          <a:p>
            <a:endParaRPr lang="cs-CZ" dirty="0">
              <a:solidFill>
                <a:srgbClr val="C00000"/>
              </a:solidFill>
            </a:endParaRPr>
          </a:p>
          <a:p>
            <a:r>
              <a:rPr lang="cs-CZ" dirty="0" smtClean="0">
                <a:solidFill>
                  <a:srgbClr val="C00000"/>
                </a:solidFill>
              </a:rPr>
              <a:t> </a:t>
            </a:r>
            <a:r>
              <a:rPr lang="cs-CZ" b="0" dirty="0"/>
              <a:t>Předseda představenstva ČD, a.s., popř. členové představenstva ČD, a.s., mohou zaměstnancům ČD za plnění mimořádných úkolů a za ocenění jejich praktických znalostí a dovedností poskytnout odměnu. Tato odměna je poskytována z prostředků GŘ ČD.</a:t>
            </a:r>
          </a:p>
          <a:p>
            <a:endParaRPr lang="cs-CZ" dirty="0"/>
          </a:p>
        </p:txBody>
      </p:sp>
    </p:spTree>
    <p:extLst>
      <p:ext uri="{BB962C8B-B14F-4D97-AF65-F5344CB8AC3E}">
        <p14:creationId xmlns:p14="http://schemas.microsoft.com/office/powerpoint/2010/main" val="22436872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Mimořádné odměny</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23</a:t>
            </a:fld>
            <a:endParaRPr lang="cs-CZ" dirty="0"/>
          </a:p>
        </p:txBody>
      </p:sp>
      <p:sp>
        <p:nvSpPr>
          <p:cNvPr id="5" name="Zástupný symbol pro obsah 4"/>
          <p:cNvSpPr>
            <a:spLocks noGrp="1"/>
          </p:cNvSpPr>
          <p:nvPr>
            <p:ph sz="quarter" idx="17"/>
          </p:nvPr>
        </p:nvSpPr>
        <p:spPr/>
        <p:txBody>
          <a:bodyPr/>
          <a:lstStyle/>
          <a:p>
            <a:endParaRPr lang="cs-CZ" dirty="0" smtClean="0"/>
          </a:p>
          <a:p>
            <a:r>
              <a:rPr lang="cs-CZ" dirty="0"/>
              <a:t> </a:t>
            </a:r>
            <a:r>
              <a:rPr lang="cs-CZ" b="0" dirty="0"/>
              <a:t>Zaměstnanci, jehož pracovní poměr k ČD trval </a:t>
            </a:r>
            <a:r>
              <a:rPr lang="cs-CZ" dirty="0"/>
              <a:t>nepřetržitě nejméně 5 let</a:t>
            </a:r>
            <a:r>
              <a:rPr lang="cs-CZ" b="0" dirty="0"/>
              <a:t> před vznikem skutečnosti uvedené pod písmeny a) až b) tohoto bodu, se poskytne jako ocenění přínosu jeho praktických znalostí a dovedností mimořádná odměna ve výši </a:t>
            </a:r>
            <a:r>
              <a:rPr lang="cs-CZ" dirty="0"/>
              <a:t>10 000,- Kč. </a:t>
            </a:r>
            <a:r>
              <a:rPr lang="cs-CZ" b="0" dirty="0"/>
              <a:t>Zaměstnanci, jehož pracovní poměr k ČD trval </a:t>
            </a:r>
            <a:r>
              <a:rPr lang="cs-CZ" dirty="0"/>
              <a:t>nepřetržitě 10 a více let </a:t>
            </a:r>
            <a:r>
              <a:rPr lang="cs-CZ" b="0" dirty="0"/>
              <a:t>před vznikem skutečnosti uvedené pod písmeny a) až b) tohoto bodu, se poskytne jako ocenění přínosu jeho praktických znalostí a dovedností mimořádná odměna ve výši </a:t>
            </a:r>
            <a:r>
              <a:rPr lang="cs-CZ" dirty="0"/>
              <a:t>15 000,- </a:t>
            </a:r>
            <a:r>
              <a:rPr lang="cs-CZ" b="0" dirty="0"/>
              <a:t>ke dni:</a:t>
            </a:r>
          </a:p>
          <a:p>
            <a:r>
              <a:rPr lang="cs-CZ" b="0" dirty="0"/>
              <a:t> </a:t>
            </a:r>
          </a:p>
          <a:p>
            <a:r>
              <a:rPr lang="cs-CZ" b="0" dirty="0"/>
              <a:t>a)	životního jubilea 50 let věku,</a:t>
            </a:r>
          </a:p>
          <a:p>
            <a:r>
              <a:rPr lang="cs-CZ" b="0" dirty="0"/>
              <a:t> </a:t>
            </a:r>
          </a:p>
          <a:p>
            <a:r>
              <a:rPr lang="cs-CZ" b="0" dirty="0"/>
              <a:t>b)	</a:t>
            </a:r>
            <a:r>
              <a:rPr lang="cs-CZ" dirty="0">
                <a:solidFill>
                  <a:srgbClr val="C00000"/>
                </a:solidFill>
              </a:rPr>
              <a:t>prvního skončení pracovního poměru po předchozím rozhodnutí o přiznání invalidního důchodu</a:t>
            </a:r>
            <a:r>
              <a:rPr lang="cs-CZ" b="0" dirty="0"/>
              <a:t> za podmínky, že pracovní poměr bude ukončen dohodou podle ustanovení § 49 ZP; odměna z tohoto důvodu může být vyplacena pouze jednou.</a:t>
            </a:r>
          </a:p>
          <a:p>
            <a:endParaRPr lang="cs-CZ" dirty="0"/>
          </a:p>
        </p:txBody>
      </p:sp>
    </p:spTree>
    <p:extLst>
      <p:ext uri="{BB962C8B-B14F-4D97-AF65-F5344CB8AC3E}">
        <p14:creationId xmlns:p14="http://schemas.microsoft.com/office/powerpoint/2010/main" val="22083091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Mimořádné odměny</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24</a:t>
            </a:fld>
            <a:endParaRPr lang="cs-CZ" dirty="0"/>
          </a:p>
        </p:txBody>
      </p:sp>
      <p:sp>
        <p:nvSpPr>
          <p:cNvPr id="5" name="Zástupný symbol pro obsah 4"/>
          <p:cNvSpPr>
            <a:spLocks noGrp="1"/>
          </p:cNvSpPr>
          <p:nvPr>
            <p:ph sz="quarter" idx="17"/>
          </p:nvPr>
        </p:nvSpPr>
        <p:spPr/>
        <p:txBody>
          <a:bodyPr/>
          <a:lstStyle/>
          <a:p>
            <a:endParaRPr lang="cs-CZ" dirty="0" smtClean="0"/>
          </a:p>
          <a:p>
            <a:r>
              <a:rPr lang="cs-CZ" dirty="0"/>
              <a:t> </a:t>
            </a:r>
            <a:endParaRPr lang="cs-CZ" dirty="0" smtClean="0"/>
          </a:p>
          <a:p>
            <a:r>
              <a:rPr lang="cs-CZ" sz="1800" b="0" dirty="0" smtClean="0"/>
              <a:t>Zaměstnanci</a:t>
            </a:r>
            <a:r>
              <a:rPr lang="cs-CZ" sz="1800" b="0" dirty="0"/>
              <a:t>, jehož pracovní poměr k ČD </a:t>
            </a:r>
            <a:r>
              <a:rPr lang="cs-CZ" sz="1800" dirty="0"/>
              <a:t>trval nepřetržitě 10 a více let</a:t>
            </a:r>
            <a:r>
              <a:rPr lang="cs-CZ" sz="1800" b="0" dirty="0"/>
              <a:t>, se při skončení pracovního poměru (uzavřený na dobu neurčitou) dohodou dle ustanovení § 49 ZP z důvodu odchodu do starobního důchodu, který </a:t>
            </a:r>
            <a:r>
              <a:rPr lang="cs-CZ" sz="1800" dirty="0"/>
              <a:t>neobdrží odchodné dle „Koncepce částečného řešení problematiky spojené se změnou zákona o důchodovém pojištění“ nebo odstupné dle zákoníku práce nebo odstupné dle této kolektivní smlouvy</a:t>
            </a:r>
            <a:r>
              <a:rPr lang="cs-CZ" sz="1800" b="0" dirty="0"/>
              <a:t>, poskytne jako ocenění jeho přínosu pro zaměstnavatele mimořádná odměna ve výši </a:t>
            </a:r>
            <a:r>
              <a:rPr lang="cs-CZ" sz="1800" dirty="0">
                <a:solidFill>
                  <a:srgbClr val="C00000"/>
                </a:solidFill>
              </a:rPr>
              <a:t>55 000,- Kč</a:t>
            </a:r>
            <a:r>
              <a:rPr lang="cs-CZ" sz="1800" b="0" dirty="0"/>
              <a:t>. Odměna z tohoto důvodu může být vyplacena pouze jednou.</a:t>
            </a:r>
          </a:p>
          <a:p>
            <a:endParaRPr lang="cs-CZ" dirty="0"/>
          </a:p>
        </p:txBody>
      </p:sp>
    </p:spTree>
    <p:extLst>
      <p:ext uri="{BB962C8B-B14F-4D97-AF65-F5344CB8AC3E}">
        <p14:creationId xmlns:p14="http://schemas.microsoft.com/office/powerpoint/2010/main" val="28682036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60363" y="360000"/>
            <a:ext cx="8424000" cy="845345"/>
          </a:xfrm>
        </p:spPr>
        <p:txBody>
          <a:bodyPr>
            <a:normAutofit/>
          </a:bodyPr>
          <a:lstStyle/>
          <a:p>
            <a:r>
              <a:rPr lang="cs-CZ" dirty="0"/>
              <a:t>Kompenzace za obtížnost pracovního režimu, při výkonu složeném ze dvou směn s odpočinkem</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25</a:t>
            </a:fld>
            <a:endParaRPr lang="cs-CZ" dirty="0"/>
          </a:p>
        </p:txBody>
      </p:sp>
      <p:sp>
        <p:nvSpPr>
          <p:cNvPr id="5" name="Zástupný symbol pro obsah 4"/>
          <p:cNvSpPr>
            <a:spLocks noGrp="1"/>
          </p:cNvSpPr>
          <p:nvPr>
            <p:ph sz="quarter" idx="17"/>
          </p:nvPr>
        </p:nvSpPr>
        <p:spPr/>
        <p:txBody>
          <a:bodyPr/>
          <a:lstStyle/>
          <a:p>
            <a:endParaRPr lang="cs-CZ" dirty="0" smtClean="0"/>
          </a:p>
          <a:p>
            <a:endParaRPr lang="cs-CZ" dirty="0"/>
          </a:p>
          <a:p>
            <a:endParaRPr lang="cs-CZ" dirty="0" smtClean="0"/>
          </a:p>
          <a:p>
            <a:endParaRPr lang="cs-CZ" dirty="0"/>
          </a:p>
          <a:p>
            <a:r>
              <a:rPr lang="cs-CZ" dirty="0" smtClean="0"/>
              <a:t>      </a:t>
            </a:r>
            <a:endParaRPr lang="cs-CZ" dirty="0"/>
          </a:p>
        </p:txBody>
      </p:sp>
      <p:graphicFrame>
        <p:nvGraphicFramePr>
          <p:cNvPr id="6" name="Tabulka 5"/>
          <p:cNvGraphicFramePr>
            <a:graphicFrameLocks noGrp="1"/>
          </p:cNvGraphicFramePr>
          <p:nvPr>
            <p:extLst>
              <p:ext uri="{D42A27DB-BD31-4B8C-83A1-F6EECF244321}">
                <p14:modId xmlns:p14="http://schemas.microsoft.com/office/powerpoint/2010/main" val="3383648038"/>
              </p:ext>
            </p:extLst>
          </p:nvPr>
        </p:nvGraphicFramePr>
        <p:xfrm>
          <a:off x="1690688" y="2194559"/>
          <a:ext cx="5762625" cy="2502131"/>
        </p:xfrm>
        <a:graphic>
          <a:graphicData uri="http://schemas.openxmlformats.org/drawingml/2006/table">
            <a:tbl>
              <a:tblPr>
                <a:tableStyleId>{5C22544A-7EE6-4342-B048-85BDC9FD1C3A}</a:tableStyleId>
              </a:tblPr>
              <a:tblGrid>
                <a:gridCol w="5762625">
                  <a:extLst>
                    <a:ext uri="{9D8B030D-6E8A-4147-A177-3AD203B41FA5}">
                      <a16:colId xmlns:a16="http://schemas.microsoft.com/office/drawing/2014/main" val="1451762795"/>
                    </a:ext>
                  </a:extLst>
                </a:gridCol>
              </a:tblGrid>
              <a:tr h="2502131">
                <a:tc>
                  <a:txBody>
                    <a:bodyPr/>
                    <a:lstStyle/>
                    <a:p>
                      <a:pPr algn="just">
                        <a:spcAft>
                          <a:spcPts val="0"/>
                        </a:spcAft>
                      </a:pPr>
                      <a:r>
                        <a:rPr lang="cs-CZ" sz="1200" dirty="0">
                          <a:effectLst/>
                        </a:rPr>
                        <a:t> </a:t>
                      </a:r>
                    </a:p>
                    <a:p>
                      <a:pPr algn="ctr">
                        <a:spcAft>
                          <a:spcPts val="0"/>
                        </a:spcAft>
                      </a:pPr>
                      <a:endParaRPr lang="cs-CZ" sz="1200" dirty="0" smtClean="0">
                        <a:effectLst/>
                      </a:endParaRPr>
                    </a:p>
                    <a:p>
                      <a:pPr algn="ctr">
                        <a:spcAft>
                          <a:spcPts val="0"/>
                        </a:spcAft>
                      </a:pPr>
                      <a:endParaRPr lang="cs-CZ" sz="1200" dirty="0" smtClean="0">
                        <a:effectLst/>
                      </a:endParaRPr>
                    </a:p>
                    <a:p>
                      <a:pPr algn="ctr">
                        <a:spcAft>
                          <a:spcPts val="0"/>
                        </a:spcAft>
                      </a:pPr>
                      <a:endParaRPr lang="cs-CZ" sz="1200" dirty="0" smtClean="0">
                        <a:effectLst/>
                      </a:endParaRPr>
                    </a:p>
                    <a:p>
                      <a:pPr algn="ctr">
                        <a:spcAft>
                          <a:spcPts val="0"/>
                        </a:spcAft>
                      </a:pPr>
                      <a:endParaRPr lang="cs-CZ" sz="1200" dirty="0" smtClean="0">
                        <a:effectLst/>
                      </a:endParaRPr>
                    </a:p>
                    <a:p>
                      <a:pPr algn="ctr">
                        <a:spcAft>
                          <a:spcPts val="0"/>
                        </a:spcAft>
                      </a:pPr>
                      <a:endParaRPr lang="cs-CZ" sz="1200" dirty="0" smtClean="0">
                        <a:effectLst/>
                      </a:endParaRPr>
                    </a:p>
                    <a:p>
                      <a:pPr algn="just">
                        <a:spcAft>
                          <a:spcPts val="0"/>
                        </a:spcAft>
                      </a:pPr>
                      <a:r>
                        <a:rPr lang="cs-CZ" sz="1800" b="1" dirty="0" smtClean="0">
                          <a:solidFill>
                            <a:srgbClr val="C00000"/>
                          </a:solidFill>
                          <a:effectLst/>
                        </a:rPr>
                        <a:t>350</a:t>
                      </a:r>
                      <a:r>
                        <a:rPr lang="cs-CZ" sz="1800" b="1" dirty="0">
                          <a:solidFill>
                            <a:srgbClr val="C00000"/>
                          </a:solidFill>
                          <a:effectLst/>
                        </a:rPr>
                        <a:t>,- Kč </a:t>
                      </a:r>
                      <a:r>
                        <a:rPr lang="cs-CZ" sz="1800" dirty="0">
                          <a:effectLst/>
                        </a:rPr>
                        <a:t>za každý plánovaný výkon složený ze dvou směn s odpočinkem </a:t>
                      </a:r>
                      <a:r>
                        <a:rPr lang="cs-CZ" sz="1200" dirty="0">
                          <a:effectLst/>
                        </a:rPr>
                        <a:t>                  </a:t>
                      </a:r>
                      <a:endParaRPr lang="cs-CZ" sz="12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34542863"/>
                  </a:ext>
                </a:extLst>
              </a:tr>
            </a:tbl>
          </a:graphicData>
        </a:graphic>
      </p:graphicFrame>
    </p:spTree>
    <p:extLst>
      <p:ext uri="{BB962C8B-B14F-4D97-AF65-F5344CB8AC3E}">
        <p14:creationId xmlns:p14="http://schemas.microsoft.com/office/powerpoint/2010/main" val="13144885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a:t>
            </a:r>
            <a:r>
              <a:rPr lang="cs-CZ" dirty="0" smtClean="0"/>
              <a:t>travování</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26</a:t>
            </a:fld>
            <a:endParaRPr lang="cs-CZ" dirty="0"/>
          </a:p>
        </p:txBody>
      </p:sp>
      <p:sp>
        <p:nvSpPr>
          <p:cNvPr id="5" name="Zástupný symbol pro obsah 4"/>
          <p:cNvSpPr>
            <a:spLocks noGrp="1"/>
          </p:cNvSpPr>
          <p:nvPr>
            <p:ph sz="quarter" idx="17"/>
          </p:nvPr>
        </p:nvSpPr>
        <p:spPr/>
        <p:txBody>
          <a:bodyPr/>
          <a:lstStyle/>
          <a:p>
            <a:endParaRPr lang="cs-CZ" dirty="0" smtClean="0"/>
          </a:p>
          <a:p>
            <a:endParaRPr lang="cs-CZ" dirty="0"/>
          </a:p>
          <a:p>
            <a:r>
              <a:rPr lang="cs-CZ" dirty="0" smtClean="0"/>
              <a:t>    </a:t>
            </a:r>
            <a:r>
              <a:rPr lang="cs-CZ" sz="2000" u="sng" dirty="0" smtClean="0"/>
              <a:t>Výše e stravenky:</a:t>
            </a:r>
          </a:p>
          <a:p>
            <a:endParaRPr lang="cs-CZ" sz="2000" dirty="0"/>
          </a:p>
          <a:p>
            <a:pPr marL="342900" indent="-342900">
              <a:buFont typeface="Arial" panose="020B0604020202020204" pitchFamily="34" charset="0"/>
              <a:buChar char="•"/>
            </a:pPr>
            <a:r>
              <a:rPr lang="cs-CZ" sz="2000" dirty="0" smtClean="0"/>
              <a:t>  </a:t>
            </a:r>
            <a:r>
              <a:rPr lang="cs-CZ" sz="2000" b="0" dirty="0" smtClean="0"/>
              <a:t>základní</a:t>
            </a:r>
            <a:r>
              <a:rPr lang="cs-CZ" sz="2000" dirty="0" smtClean="0"/>
              <a:t> </a:t>
            </a:r>
            <a:r>
              <a:rPr lang="cs-CZ" sz="2000" dirty="0" smtClean="0">
                <a:solidFill>
                  <a:srgbClr val="C00000"/>
                </a:solidFill>
              </a:rPr>
              <a:t>90,- Kč / směna</a:t>
            </a:r>
          </a:p>
          <a:p>
            <a:pPr marL="342900" indent="-342900">
              <a:buFont typeface="Arial" panose="020B0604020202020204" pitchFamily="34" charset="0"/>
              <a:buChar char="•"/>
            </a:pPr>
            <a:r>
              <a:rPr lang="cs-CZ" sz="2000" dirty="0" smtClean="0"/>
              <a:t>  </a:t>
            </a:r>
            <a:r>
              <a:rPr lang="cs-CZ" sz="2000" b="0" dirty="0" smtClean="0"/>
              <a:t>pracovní cesta kratší než 5 hodin </a:t>
            </a:r>
            <a:r>
              <a:rPr lang="cs-CZ" sz="2000" dirty="0">
                <a:solidFill>
                  <a:srgbClr val="C00000"/>
                </a:solidFill>
              </a:rPr>
              <a:t>90,- Kč / </a:t>
            </a:r>
            <a:r>
              <a:rPr lang="cs-CZ" sz="2000" dirty="0" smtClean="0">
                <a:solidFill>
                  <a:srgbClr val="C00000"/>
                </a:solidFill>
              </a:rPr>
              <a:t>směna </a:t>
            </a:r>
            <a:r>
              <a:rPr lang="cs-CZ" sz="2000" b="0" dirty="0" smtClean="0"/>
              <a:t>(nově přiřazen  Supervizor)</a:t>
            </a:r>
            <a:endParaRPr lang="cs-CZ" sz="2000" b="0" dirty="0"/>
          </a:p>
          <a:p>
            <a:pPr marL="342900" indent="-342900">
              <a:buFont typeface="Arial" panose="020B0604020202020204" pitchFamily="34" charset="0"/>
              <a:buChar char="•"/>
            </a:pPr>
            <a:r>
              <a:rPr lang="cs-CZ" sz="2000" dirty="0" smtClean="0"/>
              <a:t>  </a:t>
            </a:r>
            <a:r>
              <a:rPr lang="cs-CZ" sz="2000" b="0" dirty="0" smtClean="0"/>
              <a:t>směna delší než 12 hodin </a:t>
            </a:r>
            <a:r>
              <a:rPr lang="cs-CZ" sz="2000" dirty="0" smtClean="0">
                <a:solidFill>
                  <a:srgbClr val="C00000"/>
                </a:solidFill>
              </a:rPr>
              <a:t>40,- Kč / směna </a:t>
            </a:r>
            <a:endParaRPr lang="cs-CZ" sz="2000" dirty="0">
              <a:solidFill>
                <a:srgbClr val="C00000"/>
              </a:solidFill>
            </a:endParaRPr>
          </a:p>
        </p:txBody>
      </p:sp>
    </p:spTree>
    <p:extLst>
      <p:ext uri="{BB962C8B-B14F-4D97-AF65-F5344CB8AC3E}">
        <p14:creationId xmlns:p14="http://schemas.microsoft.com/office/powerpoint/2010/main" val="24193320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r>
              <a:rPr lang="cs-CZ" dirty="0"/>
              <a:t>Stravné při pracovních cestách na území ČR </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27</a:t>
            </a:fld>
            <a:endParaRPr lang="cs-CZ" dirty="0"/>
          </a:p>
        </p:txBody>
      </p:sp>
      <p:sp>
        <p:nvSpPr>
          <p:cNvPr id="5" name="Zástupný symbol pro obsah 4"/>
          <p:cNvSpPr>
            <a:spLocks noGrp="1"/>
          </p:cNvSpPr>
          <p:nvPr>
            <p:ph sz="quarter" idx="17"/>
          </p:nvPr>
        </p:nvSpPr>
        <p:spPr/>
        <p:txBody>
          <a:bodyPr/>
          <a:lstStyle/>
          <a:p>
            <a:endParaRPr lang="cs-CZ" dirty="0" smtClean="0"/>
          </a:p>
          <a:p>
            <a:pPr lvl="0"/>
            <a:r>
              <a:rPr lang="cs-CZ" dirty="0"/>
              <a:t> </a:t>
            </a:r>
            <a:r>
              <a:rPr lang="x-none" b="0" dirty="0"/>
              <a:t>zaměstnancům, u nichž převažuje častá změna místa výkonu práce, tj. u strojvedoucích, strojvedoucích v přípravě,  </a:t>
            </a:r>
            <a:r>
              <a:rPr lang="cs-CZ" b="0" dirty="0"/>
              <a:t>strojvedoucích instruktorů, Specialistů ETCS, </a:t>
            </a:r>
            <a:r>
              <a:rPr lang="x-none" b="0" dirty="0"/>
              <a:t>vlakvedoucích osobních vlaků, průvodčích osobních vlaků, kontrolorů vozby, vozmistrů, vlakových revizorů, </a:t>
            </a:r>
            <a:r>
              <a:rPr lang="cs-CZ" b="0" dirty="0">
                <a:solidFill>
                  <a:srgbClr val="C00000"/>
                </a:solidFill>
              </a:rPr>
              <a:t>supervizorů</a:t>
            </a:r>
            <a:r>
              <a:rPr lang="cs-CZ" b="0" dirty="0"/>
              <a:t>,</a:t>
            </a:r>
            <a:r>
              <a:rPr lang="x-none" b="0" dirty="0"/>
              <a:t>  a to při řízení nebo odbavení drážních vozidel a při doprovodu vlaků:</a:t>
            </a:r>
            <a:endParaRPr lang="cs-CZ" b="0" dirty="0"/>
          </a:p>
          <a:p>
            <a:r>
              <a:rPr lang="cs-CZ" dirty="0"/>
              <a:t> </a:t>
            </a:r>
          </a:p>
          <a:p>
            <a:pPr marL="285750" indent="-285750">
              <a:buFont typeface="Arial" panose="020B0604020202020204" pitchFamily="34" charset="0"/>
              <a:buChar char="•"/>
            </a:pPr>
            <a:r>
              <a:rPr lang="cs-CZ" dirty="0"/>
              <a:t>166,- Kč, </a:t>
            </a:r>
            <a:r>
              <a:rPr lang="cs-CZ" b="0" dirty="0"/>
              <a:t>trvá-li pracovní cesta 5 až 12 hodin, </a:t>
            </a:r>
          </a:p>
          <a:p>
            <a:pPr marL="285750" indent="-285750">
              <a:buFont typeface="Arial" panose="020B0604020202020204" pitchFamily="34" charset="0"/>
              <a:buChar char="•"/>
            </a:pPr>
            <a:r>
              <a:rPr lang="cs-CZ" dirty="0"/>
              <a:t>256,- Kč, </a:t>
            </a:r>
            <a:r>
              <a:rPr lang="cs-CZ" b="0" dirty="0"/>
              <a:t>trvá-li pracovní cesta déle než 12 hodin, nejvýše však 18 hodin, </a:t>
            </a:r>
          </a:p>
          <a:p>
            <a:pPr marL="285750" indent="-285750">
              <a:buFont typeface="Arial" panose="020B0604020202020204" pitchFamily="34" charset="0"/>
              <a:buChar char="•"/>
            </a:pPr>
            <a:r>
              <a:rPr lang="cs-CZ" dirty="0"/>
              <a:t>398,- Kč, </a:t>
            </a:r>
            <a:r>
              <a:rPr lang="cs-CZ" b="0" dirty="0"/>
              <a:t>trvá-li pracovní cesta déle než 18 hodin.</a:t>
            </a:r>
          </a:p>
          <a:p>
            <a:endParaRPr lang="cs-CZ" dirty="0" smtClean="0"/>
          </a:p>
          <a:p>
            <a:pPr lvl="0"/>
            <a:r>
              <a:rPr lang="cs-CZ" b="0" dirty="0"/>
              <a:t>ostatním zaměstnancům:</a:t>
            </a:r>
          </a:p>
          <a:p>
            <a:r>
              <a:rPr lang="cs-CZ" dirty="0"/>
              <a:t> </a:t>
            </a:r>
          </a:p>
          <a:p>
            <a:pPr marL="285750" indent="-285750">
              <a:buFont typeface="Arial" panose="020B0604020202020204" pitchFamily="34" charset="0"/>
              <a:buChar char="•"/>
            </a:pPr>
            <a:r>
              <a:rPr lang="cs-CZ" dirty="0" smtClean="0"/>
              <a:t>148</a:t>
            </a:r>
            <a:r>
              <a:rPr lang="cs-CZ" dirty="0"/>
              <a:t>,- Kč, </a:t>
            </a:r>
            <a:r>
              <a:rPr lang="cs-CZ" b="0" dirty="0"/>
              <a:t>trvá-li pracovní cesta 5 až 12 hodin,</a:t>
            </a:r>
          </a:p>
          <a:p>
            <a:pPr marL="285750" indent="-285750">
              <a:buFont typeface="Arial" panose="020B0604020202020204" pitchFamily="34" charset="0"/>
              <a:buChar char="•"/>
            </a:pPr>
            <a:r>
              <a:rPr lang="cs-CZ" dirty="0"/>
              <a:t>225,- Kč, </a:t>
            </a:r>
            <a:r>
              <a:rPr lang="cs-CZ" b="0" dirty="0"/>
              <a:t>trvá-li pracovní cesta déle než 12 hodin, nejvýše však 18 hodin,</a:t>
            </a:r>
          </a:p>
          <a:p>
            <a:pPr marL="285750" indent="-285750">
              <a:buFont typeface="Arial" panose="020B0604020202020204" pitchFamily="34" charset="0"/>
              <a:buChar char="•"/>
            </a:pPr>
            <a:r>
              <a:rPr lang="cs-CZ" dirty="0"/>
              <a:t>353,- Kč, </a:t>
            </a:r>
            <a:r>
              <a:rPr lang="cs-CZ" b="0" dirty="0"/>
              <a:t>trvá-li pracovní cesta déle než 18 hodin.</a:t>
            </a:r>
          </a:p>
          <a:p>
            <a:endParaRPr lang="cs-CZ" dirty="0"/>
          </a:p>
        </p:txBody>
      </p:sp>
    </p:spTree>
    <p:extLst>
      <p:ext uri="{BB962C8B-B14F-4D97-AF65-F5344CB8AC3E}">
        <p14:creationId xmlns:p14="http://schemas.microsoft.com/office/powerpoint/2010/main" val="10098368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Zahraniční stravné</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28</a:t>
            </a:fld>
            <a:endParaRPr lang="cs-CZ" dirty="0"/>
          </a:p>
        </p:txBody>
      </p:sp>
      <p:sp>
        <p:nvSpPr>
          <p:cNvPr id="5" name="Zástupný symbol pro obsah 4"/>
          <p:cNvSpPr>
            <a:spLocks noGrp="1"/>
          </p:cNvSpPr>
          <p:nvPr>
            <p:ph sz="quarter" idx="17"/>
          </p:nvPr>
        </p:nvSpPr>
        <p:spPr>
          <a:xfrm>
            <a:off x="360363" y="1628312"/>
            <a:ext cx="8424000" cy="4316412"/>
          </a:xfrm>
        </p:spPr>
        <p:txBody>
          <a:bodyPr>
            <a:normAutofit fontScale="25000" lnSpcReduction="20000"/>
          </a:bodyPr>
          <a:lstStyle/>
          <a:p>
            <a:endParaRPr lang="cs-CZ" dirty="0" smtClean="0"/>
          </a:p>
          <a:p>
            <a:r>
              <a:rPr lang="cs-CZ" dirty="0"/>
              <a:t> </a:t>
            </a:r>
            <a:r>
              <a:rPr lang="cs-CZ" sz="4800" b="0" dirty="0"/>
              <a:t>Zaměstnavatel pro rok 2025 určuje stanovenou základní sazbu zahraničního stravného ve výši </a:t>
            </a:r>
            <a:r>
              <a:rPr lang="cs-CZ" sz="4800" dirty="0">
                <a:solidFill>
                  <a:srgbClr val="C00000"/>
                </a:solidFill>
              </a:rPr>
              <a:t>90%</a:t>
            </a:r>
            <a:r>
              <a:rPr lang="cs-CZ" sz="4800" dirty="0"/>
              <a:t> vyhlášené základní sazby zahraničního stravného</a:t>
            </a:r>
            <a:r>
              <a:rPr lang="cs-CZ" sz="4800" b="0" dirty="0"/>
              <a:t>.</a:t>
            </a:r>
          </a:p>
          <a:p>
            <a:endParaRPr lang="cs-CZ" sz="4800" u="sng" dirty="0" smtClean="0"/>
          </a:p>
          <a:p>
            <a:r>
              <a:rPr lang="cs-CZ" sz="4800" u="sng" dirty="0" smtClean="0"/>
              <a:t>Stanovené </a:t>
            </a:r>
            <a:r>
              <a:rPr lang="cs-CZ" sz="4800" u="sng" dirty="0"/>
              <a:t>sazby zahraničního stravného pro rok 2025</a:t>
            </a:r>
            <a:endParaRPr lang="cs-CZ" sz="4800" dirty="0"/>
          </a:p>
          <a:p>
            <a:endParaRPr lang="cs-CZ" sz="4800" dirty="0" smtClean="0"/>
          </a:p>
          <a:p>
            <a:r>
              <a:rPr lang="cs-CZ" sz="4800" b="0" dirty="0"/>
              <a:t>Německo	</a:t>
            </a:r>
            <a:r>
              <a:rPr lang="cs-CZ" sz="4800" b="0" dirty="0" smtClean="0"/>
              <a:t>	EUR</a:t>
            </a:r>
            <a:r>
              <a:rPr lang="cs-CZ" sz="4800" b="0" dirty="0"/>
              <a:t>	euro</a:t>
            </a:r>
            <a:r>
              <a:rPr lang="cs-CZ" sz="4800" dirty="0"/>
              <a:t>	41,-</a:t>
            </a:r>
          </a:p>
          <a:p>
            <a:r>
              <a:rPr lang="cs-CZ" sz="4800" b="0" dirty="0"/>
              <a:t>Rakousko	</a:t>
            </a:r>
            <a:r>
              <a:rPr lang="cs-CZ" sz="4800" b="0" dirty="0" smtClean="0"/>
              <a:t>	EUR</a:t>
            </a:r>
            <a:r>
              <a:rPr lang="cs-CZ" sz="4800" b="0" dirty="0"/>
              <a:t>	euro</a:t>
            </a:r>
            <a:r>
              <a:rPr lang="cs-CZ" sz="4800" dirty="0"/>
              <a:t>	41,-</a:t>
            </a:r>
          </a:p>
          <a:p>
            <a:r>
              <a:rPr lang="cs-CZ" sz="4800" b="0" dirty="0"/>
              <a:t>Polsko		EUR	euro</a:t>
            </a:r>
            <a:r>
              <a:rPr lang="cs-CZ" sz="4800" dirty="0"/>
              <a:t>	45,-</a:t>
            </a:r>
          </a:p>
          <a:p>
            <a:r>
              <a:rPr lang="cs-CZ" sz="4800" b="0" dirty="0"/>
              <a:t>Slovensko	</a:t>
            </a:r>
            <a:r>
              <a:rPr lang="cs-CZ" sz="4800" b="0" dirty="0" smtClean="0"/>
              <a:t>	EUR</a:t>
            </a:r>
            <a:r>
              <a:rPr lang="cs-CZ" sz="4800" b="0" dirty="0"/>
              <a:t>	euro</a:t>
            </a:r>
            <a:r>
              <a:rPr lang="cs-CZ" sz="4800" dirty="0"/>
              <a:t>	32,-</a:t>
            </a:r>
          </a:p>
          <a:p>
            <a:endParaRPr lang="cs-CZ" sz="4800" dirty="0" smtClean="0"/>
          </a:p>
          <a:p>
            <a:r>
              <a:rPr lang="cs-CZ" sz="4800" u="sng" dirty="0" smtClean="0"/>
              <a:t>Vyhlášené </a:t>
            </a:r>
            <a:r>
              <a:rPr lang="cs-CZ" sz="4800" u="sng" dirty="0"/>
              <a:t>sazby zahraničního stravného pro rok </a:t>
            </a:r>
            <a:r>
              <a:rPr lang="cs-CZ" sz="4800" u="sng" dirty="0" smtClean="0"/>
              <a:t>2025</a:t>
            </a:r>
            <a:endParaRPr lang="cs-CZ" sz="4800" dirty="0" smtClean="0"/>
          </a:p>
          <a:p>
            <a:endParaRPr lang="cs-CZ" sz="4800" dirty="0" smtClean="0"/>
          </a:p>
          <a:p>
            <a:r>
              <a:rPr lang="cs-CZ" sz="4800" b="0" dirty="0" smtClean="0"/>
              <a:t>Německo</a:t>
            </a:r>
            <a:r>
              <a:rPr lang="cs-CZ" sz="4800" b="0" dirty="0"/>
              <a:t>	EUR	euro</a:t>
            </a:r>
            <a:r>
              <a:rPr lang="cs-CZ" sz="4800" dirty="0"/>
              <a:t>	45,-</a:t>
            </a:r>
          </a:p>
          <a:p>
            <a:r>
              <a:rPr lang="cs-CZ" sz="4800" b="0" dirty="0"/>
              <a:t>Rakousko	EUR	euro</a:t>
            </a:r>
            <a:r>
              <a:rPr lang="cs-CZ" sz="4800" dirty="0"/>
              <a:t>	45,-</a:t>
            </a:r>
          </a:p>
          <a:p>
            <a:r>
              <a:rPr lang="cs-CZ" sz="4800" b="0" dirty="0"/>
              <a:t>Polsko	</a:t>
            </a:r>
            <a:r>
              <a:rPr lang="cs-CZ" sz="4800" b="0" dirty="0" smtClean="0"/>
              <a:t>EUR</a:t>
            </a:r>
            <a:r>
              <a:rPr lang="cs-CZ" sz="4800" b="0" dirty="0"/>
              <a:t>	euro</a:t>
            </a:r>
            <a:r>
              <a:rPr lang="cs-CZ" sz="4800" dirty="0"/>
              <a:t>	50,-</a:t>
            </a:r>
          </a:p>
          <a:p>
            <a:r>
              <a:rPr lang="cs-CZ" sz="4800" b="0" dirty="0"/>
              <a:t>Slovensko	EUR	euro</a:t>
            </a:r>
            <a:r>
              <a:rPr lang="cs-CZ" sz="4800" dirty="0"/>
              <a:t>	35,-</a:t>
            </a:r>
          </a:p>
          <a:p>
            <a:endParaRPr lang="cs-CZ" dirty="0"/>
          </a:p>
        </p:txBody>
      </p:sp>
    </p:spTree>
    <p:extLst>
      <p:ext uri="{BB962C8B-B14F-4D97-AF65-F5344CB8AC3E}">
        <p14:creationId xmlns:p14="http://schemas.microsoft.com/office/powerpoint/2010/main" val="33420669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Sazby stanoveného zahraničního stravného</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29</a:t>
            </a:fld>
            <a:endParaRPr lang="cs-CZ" dirty="0"/>
          </a:p>
        </p:txBody>
      </p:sp>
      <p:sp>
        <p:nvSpPr>
          <p:cNvPr id="5" name="Zástupný symbol pro obsah 4"/>
          <p:cNvSpPr>
            <a:spLocks noGrp="1"/>
          </p:cNvSpPr>
          <p:nvPr>
            <p:ph sz="quarter" idx="17"/>
          </p:nvPr>
        </p:nvSpPr>
        <p:spPr/>
        <p:txBody>
          <a:bodyPr>
            <a:noAutofit/>
          </a:bodyPr>
          <a:lstStyle/>
          <a:p>
            <a:r>
              <a:rPr lang="cs-CZ" u="sng" dirty="0"/>
              <a:t>Německo	</a:t>
            </a:r>
            <a:endParaRPr lang="cs-CZ" dirty="0"/>
          </a:p>
          <a:p>
            <a:r>
              <a:rPr lang="cs-CZ" dirty="0"/>
              <a:t> </a:t>
            </a:r>
            <a:endParaRPr lang="cs-CZ" dirty="0" smtClean="0"/>
          </a:p>
          <a:p>
            <a:pPr marL="285750" indent="-285750">
              <a:buFont typeface="Arial" panose="020B0604020202020204" pitchFamily="34" charset="0"/>
              <a:buChar char="•"/>
            </a:pPr>
            <a:r>
              <a:rPr lang="cs-CZ" b="0" dirty="0" smtClean="0"/>
              <a:t>Plná </a:t>
            </a:r>
            <a:r>
              <a:rPr lang="cs-CZ" b="0" dirty="0"/>
              <a:t>sazba	euro</a:t>
            </a:r>
            <a:r>
              <a:rPr lang="cs-CZ" dirty="0"/>
              <a:t>	41,-</a:t>
            </a:r>
          </a:p>
          <a:p>
            <a:pPr marL="285750" indent="-285750">
              <a:buFont typeface="Arial" panose="020B0604020202020204" pitchFamily="34" charset="0"/>
              <a:buChar char="•"/>
            </a:pPr>
            <a:r>
              <a:rPr lang="cs-CZ" b="0" dirty="0"/>
              <a:t>2/3 sazby	</a:t>
            </a:r>
            <a:r>
              <a:rPr lang="cs-CZ" b="0" dirty="0" smtClean="0"/>
              <a:t>euro</a:t>
            </a:r>
            <a:r>
              <a:rPr lang="cs-CZ" dirty="0"/>
              <a:t>	27,30</a:t>
            </a:r>
          </a:p>
          <a:p>
            <a:pPr marL="285750" indent="-285750">
              <a:buFont typeface="Arial" panose="020B0604020202020204" pitchFamily="34" charset="0"/>
              <a:buChar char="•"/>
            </a:pPr>
            <a:r>
              <a:rPr lang="cs-CZ" b="0" dirty="0"/>
              <a:t>1/3 sazby	</a:t>
            </a:r>
            <a:r>
              <a:rPr lang="cs-CZ" b="0" dirty="0" smtClean="0"/>
              <a:t>euro</a:t>
            </a:r>
            <a:r>
              <a:rPr lang="cs-CZ" dirty="0"/>
              <a:t>	13,70</a:t>
            </a:r>
          </a:p>
          <a:p>
            <a:r>
              <a:rPr lang="cs-CZ" dirty="0"/>
              <a:t> </a:t>
            </a:r>
          </a:p>
          <a:p>
            <a:r>
              <a:rPr lang="cs-CZ" dirty="0"/>
              <a:t> </a:t>
            </a:r>
            <a:r>
              <a:rPr lang="cs-CZ" u="sng" dirty="0" smtClean="0"/>
              <a:t>Rakousko</a:t>
            </a:r>
            <a:r>
              <a:rPr lang="cs-CZ" u="sng" dirty="0"/>
              <a:t>	</a:t>
            </a:r>
            <a:endParaRPr lang="cs-CZ" dirty="0"/>
          </a:p>
          <a:p>
            <a:r>
              <a:rPr lang="cs-CZ" dirty="0"/>
              <a:t> </a:t>
            </a:r>
            <a:endParaRPr lang="cs-CZ" dirty="0" smtClean="0"/>
          </a:p>
          <a:p>
            <a:pPr marL="285750" indent="-285750">
              <a:buFont typeface="Arial" panose="020B0604020202020204" pitchFamily="34" charset="0"/>
              <a:buChar char="•"/>
            </a:pPr>
            <a:r>
              <a:rPr lang="cs-CZ" b="0" dirty="0" smtClean="0"/>
              <a:t>Plná </a:t>
            </a:r>
            <a:r>
              <a:rPr lang="cs-CZ" b="0" dirty="0"/>
              <a:t>sazba	euro</a:t>
            </a:r>
            <a:r>
              <a:rPr lang="cs-CZ" dirty="0"/>
              <a:t>	41,-</a:t>
            </a:r>
          </a:p>
          <a:p>
            <a:pPr marL="285750" indent="-285750">
              <a:buFont typeface="Arial" panose="020B0604020202020204" pitchFamily="34" charset="0"/>
              <a:buChar char="•"/>
            </a:pPr>
            <a:r>
              <a:rPr lang="cs-CZ" b="0" dirty="0"/>
              <a:t>2/3 sazby	</a:t>
            </a:r>
            <a:r>
              <a:rPr lang="cs-CZ" b="0" dirty="0" smtClean="0"/>
              <a:t>euro</a:t>
            </a:r>
            <a:r>
              <a:rPr lang="cs-CZ" dirty="0"/>
              <a:t>	27,30</a:t>
            </a:r>
          </a:p>
          <a:p>
            <a:pPr marL="285750" indent="-285750">
              <a:buFont typeface="Arial" panose="020B0604020202020204" pitchFamily="34" charset="0"/>
              <a:buChar char="•"/>
            </a:pPr>
            <a:r>
              <a:rPr lang="cs-CZ" b="0" dirty="0"/>
              <a:t>1/3 sazby	</a:t>
            </a:r>
            <a:r>
              <a:rPr lang="cs-CZ" b="0" dirty="0" smtClean="0"/>
              <a:t>euro</a:t>
            </a:r>
            <a:r>
              <a:rPr lang="cs-CZ" dirty="0"/>
              <a:t>	13,70</a:t>
            </a:r>
          </a:p>
          <a:p>
            <a:r>
              <a:rPr lang="cs-CZ" dirty="0"/>
              <a:t> </a:t>
            </a:r>
          </a:p>
          <a:p>
            <a:endParaRPr lang="cs-CZ" sz="1000" dirty="0"/>
          </a:p>
        </p:txBody>
      </p:sp>
    </p:spTree>
    <p:extLst>
      <p:ext uri="{BB962C8B-B14F-4D97-AF65-F5344CB8AC3E}">
        <p14:creationId xmlns:p14="http://schemas.microsoft.com/office/powerpoint/2010/main" val="34361007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Nadpis 14"/>
          <p:cNvSpPr>
            <a:spLocks noGrp="1"/>
          </p:cNvSpPr>
          <p:nvPr>
            <p:ph type="title"/>
          </p:nvPr>
        </p:nvSpPr>
        <p:spPr/>
        <p:txBody>
          <a:bodyPr>
            <a:normAutofit/>
          </a:bodyPr>
          <a:lstStyle/>
          <a:p>
            <a:pPr lvl="2" fontAlgn="auto" hangingPunct="1"/>
            <a:r>
              <a:rPr lang="cs-CZ" sz="2400" b="1" dirty="0" smtClean="0">
                <a:solidFill>
                  <a:srgbClr val="002060"/>
                </a:solidFill>
              </a:rPr>
              <a:t>Vyrovnávací období</a:t>
            </a:r>
            <a:endParaRPr lang="cs-CZ" sz="2400" b="1" dirty="0">
              <a:solidFill>
                <a:srgbClr val="002060"/>
              </a:solidFill>
            </a:endParaRPr>
          </a:p>
        </p:txBody>
      </p:sp>
      <p:sp>
        <p:nvSpPr>
          <p:cNvPr id="16" name="Zástupný symbol pro obsah 15"/>
          <p:cNvSpPr>
            <a:spLocks noGrp="1"/>
          </p:cNvSpPr>
          <p:nvPr>
            <p:ph sz="quarter" idx="17"/>
          </p:nvPr>
        </p:nvSpPr>
        <p:spPr/>
        <p:txBody>
          <a:bodyPr>
            <a:normAutofit/>
          </a:bodyPr>
          <a:lstStyle/>
          <a:p>
            <a:endParaRPr lang="cs-CZ" dirty="0" smtClean="0"/>
          </a:p>
          <a:p>
            <a:endParaRPr lang="cs-CZ" dirty="0"/>
          </a:p>
          <a:p>
            <a:endParaRPr lang="cs-CZ" dirty="0" smtClean="0"/>
          </a:p>
          <a:p>
            <a:endParaRPr lang="cs-CZ" dirty="0" smtClean="0"/>
          </a:p>
          <a:p>
            <a:pPr lvl="1"/>
            <a:endParaRPr lang="cs-CZ" dirty="0" smtClean="0"/>
          </a:p>
          <a:p>
            <a:pPr lvl="1"/>
            <a:endParaRPr lang="cs-CZ" dirty="0"/>
          </a:p>
        </p:txBody>
      </p:sp>
      <p:sp>
        <p:nvSpPr>
          <p:cNvPr id="23" name="Zástupný symbol pro datum 22"/>
          <p:cNvSpPr>
            <a:spLocks noGrp="1"/>
          </p:cNvSpPr>
          <p:nvPr>
            <p:ph type="dt" sz="half" idx="14"/>
          </p:nvPr>
        </p:nvSpPr>
        <p:spPr/>
        <p:txBody>
          <a:bodyPr/>
          <a:lstStyle/>
          <a:p>
            <a:fld id="{F5AE71B8-8DF8-4700-AA99-036B3588BD28}" type="datetime4">
              <a:rPr lang="cs-CZ" smtClean="0"/>
              <a:t>17. ledna 2025</a:t>
            </a:fld>
            <a:endParaRPr lang="cs-CZ"/>
          </a:p>
        </p:txBody>
      </p:sp>
      <p:sp>
        <p:nvSpPr>
          <p:cNvPr id="24" name="Zástupný symbol pro číslo snímku 23"/>
          <p:cNvSpPr>
            <a:spLocks noGrp="1"/>
          </p:cNvSpPr>
          <p:nvPr>
            <p:ph type="sldNum" sz="quarter" idx="16"/>
          </p:nvPr>
        </p:nvSpPr>
        <p:spPr/>
        <p:txBody>
          <a:bodyPr/>
          <a:lstStyle/>
          <a:p>
            <a:pPr algn="l"/>
            <a:r>
              <a:rPr lang="cs-CZ" smtClean="0"/>
              <a:t>Strana </a:t>
            </a:r>
            <a:fld id="{16492D80-8647-4927-9515-61DAC1B6EF2E}" type="slidenum">
              <a:rPr lang="cs-CZ" smtClean="0"/>
              <a:pPr algn="l"/>
              <a:t>3</a:t>
            </a:fld>
            <a:endParaRPr lang="cs-CZ" dirty="0"/>
          </a:p>
        </p:txBody>
      </p:sp>
      <p:sp>
        <p:nvSpPr>
          <p:cNvPr id="2" name="Obdélník 1"/>
          <p:cNvSpPr/>
          <p:nvPr/>
        </p:nvSpPr>
        <p:spPr>
          <a:xfrm>
            <a:off x="709473" y="1099380"/>
            <a:ext cx="6342611" cy="4031873"/>
          </a:xfrm>
          <a:prstGeom prst="rect">
            <a:avLst/>
          </a:prstGeom>
        </p:spPr>
        <p:txBody>
          <a:bodyPr wrap="square">
            <a:spAutoFit/>
          </a:bodyPr>
          <a:lstStyle/>
          <a:p>
            <a:pPr algn="just">
              <a:spcAft>
                <a:spcPts val="0"/>
              </a:spcAft>
              <a:tabLst>
                <a:tab pos="540385" algn="l"/>
                <a:tab pos="572770" algn="l"/>
              </a:tabLst>
            </a:pPr>
            <a:r>
              <a:rPr lang="cs-CZ" sz="1600" u="sng" dirty="0">
                <a:solidFill>
                  <a:srgbClr val="002060"/>
                </a:solidFill>
                <a:latin typeface="Arial" panose="020B0604020202020204" pitchFamily="34" charset="0"/>
                <a:ea typeface="Times New Roman" panose="02020603050405020304" pitchFamily="18" charset="0"/>
              </a:rPr>
              <a:t>U zaměstnanců, výrazně ovlivněných plánovanými změnami GVD se stanoví vyrovnávací období takto:</a:t>
            </a:r>
            <a:endParaRPr lang="cs-CZ" sz="1600" dirty="0">
              <a:solidFill>
                <a:srgbClr val="002060"/>
              </a:solidFill>
              <a:latin typeface="Times New Roman" panose="02020603050405020304" pitchFamily="18" charset="0"/>
              <a:ea typeface="Times New Roman" panose="02020603050405020304" pitchFamily="18" charset="0"/>
            </a:endParaRPr>
          </a:p>
          <a:p>
            <a:pPr algn="just">
              <a:spcAft>
                <a:spcPts val="0"/>
              </a:spcAft>
              <a:tabLst>
                <a:tab pos="540385" algn="l"/>
                <a:tab pos="572770" algn="l"/>
              </a:tabLst>
            </a:pPr>
            <a:r>
              <a:rPr lang="cs-CZ" sz="1600" b="1" dirty="0">
                <a:solidFill>
                  <a:srgbClr val="002060"/>
                </a:solidFill>
                <a:latin typeface="Arial" panose="020B0604020202020204" pitchFamily="34" charset="0"/>
                <a:ea typeface="Times New Roman" panose="02020603050405020304" pitchFamily="18" charset="0"/>
              </a:rPr>
              <a:t> </a:t>
            </a:r>
            <a:endParaRPr lang="cs-CZ" sz="1600" dirty="0">
              <a:solidFill>
                <a:srgbClr val="002060"/>
              </a:solidFill>
              <a:latin typeface="Times New Roman" panose="02020603050405020304" pitchFamily="18" charset="0"/>
              <a:ea typeface="Times New Roman" panose="02020603050405020304" pitchFamily="18" charset="0"/>
            </a:endParaRPr>
          </a:p>
          <a:p>
            <a:pPr marL="914400"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Od zahájení GVD 2024/2025 do 8. března 2025,</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914400"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od 9. března 2025 do 14. června 2025,</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914400"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od 15. června 2025 do 27. září 2025,</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914400"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od 28. září 2025 do ukončení GVD 2024/2025,</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914400"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od zahájení GVD 2025/2026 do 7. března 2026.</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914400"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914400"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914400" indent="-457200" algn="just">
              <a:spcAft>
                <a:spcPts val="0"/>
              </a:spcAft>
              <a:tabLst>
                <a:tab pos="1129030" algn="l"/>
              </a:tabLst>
            </a:pPr>
            <a:r>
              <a:rPr lang="cs-CZ" sz="1600" u="sng"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U zaměstnanců dispečerského aparátu generálního ředitelství se vyrovnávací období stanoví takto:</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914400" indent="-457200" algn="just">
              <a:spcAft>
                <a:spcPts val="0"/>
              </a:spcAft>
              <a:tabLst>
                <a:tab pos="1129030" algn="l"/>
              </a:tabLst>
            </a:pPr>
            <a:r>
              <a:rPr lang="cs-CZ" sz="16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676275"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Od 1. ledna 2025 do 31. května 2025,</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676275"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od 1. června 2025 do 30. září 2025,</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a:p>
            <a:pPr marL="676275" indent="-457200" algn="just">
              <a:spcAft>
                <a:spcPts val="0"/>
              </a:spcAft>
              <a:tabLst>
                <a:tab pos="1129030" algn="l"/>
              </a:tabLst>
            </a:pPr>
            <a:r>
              <a:rPr lang="cs-CZ" sz="16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od 1. října 2025 do 31. prosince 2025.</a:t>
            </a:r>
            <a:endParaRPr lang="cs-CZ" sz="1600" dirty="0">
              <a:solidFill>
                <a:srgbClr val="002060"/>
              </a:solidFill>
              <a:latin typeface="CD Fedra Book" panose="02000000000000000000" pitchFamily="2" charset="-18"/>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37447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Sazby stanoveného zahraničního stravného</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30</a:t>
            </a:fld>
            <a:endParaRPr lang="cs-CZ" dirty="0"/>
          </a:p>
        </p:txBody>
      </p:sp>
      <p:sp>
        <p:nvSpPr>
          <p:cNvPr id="5" name="Zástupný symbol pro obsah 4"/>
          <p:cNvSpPr>
            <a:spLocks noGrp="1"/>
          </p:cNvSpPr>
          <p:nvPr>
            <p:ph sz="quarter" idx="17"/>
          </p:nvPr>
        </p:nvSpPr>
        <p:spPr/>
        <p:txBody>
          <a:bodyPr/>
          <a:lstStyle/>
          <a:p>
            <a:endParaRPr lang="cs-CZ" dirty="0" smtClean="0"/>
          </a:p>
          <a:p>
            <a:r>
              <a:rPr lang="cs-CZ" u="sng" dirty="0"/>
              <a:t>Polsko		</a:t>
            </a:r>
            <a:endParaRPr lang="cs-CZ" dirty="0"/>
          </a:p>
          <a:p>
            <a:r>
              <a:rPr lang="cs-CZ" dirty="0"/>
              <a:t> </a:t>
            </a:r>
            <a:endParaRPr lang="cs-CZ" dirty="0" smtClean="0"/>
          </a:p>
          <a:p>
            <a:pPr marL="285750" indent="-285750">
              <a:buFont typeface="Arial" panose="020B0604020202020204" pitchFamily="34" charset="0"/>
              <a:buChar char="•"/>
            </a:pPr>
            <a:r>
              <a:rPr lang="cs-CZ" b="0" dirty="0" smtClean="0"/>
              <a:t>Plná </a:t>
            </a:r>
            <a:r>
              <a:rPr lang="cs-CZ" b="0" dirty="0"/>
              <a:t>sazba	euro</a:t>
            </a:r>
            <a:r>
              <a:rPr lang="cs-CZ" dirty="0"/>
              <a:t>	45,-</a:t>
            </a:r>
          </a:p>
          <a:p>
            <a:pPr marL="285750" indent="-285750">
              <a:buFont typeface="Arial" panose="020B0604020202020204" pitchFamily="34" charset="0"/>
              <a:buChar char="•"/>
            </a:pPr>
            <a:r>
              <a:rPr lang="cs-CZ" b="0" dirty="0"/>
              <a:t>2/3 sazby	</a:t>
            </a:r>
            <a:r>
              <a:rPr lang="cs-CZ" b="0" dirty="0" smtClean="0"/>
              <a:t>euro</a:t>
            </a:r>
            <a:r>
              <a:rPr lang="cs-CZ" dirty="0"/>
              <a:t>	30,-</a:t>
            </a:r>
          </a:p>
          <a:p>
            <a:pPr marL="285750" indent="-285750">
              <a:buFont typeface="Arial" panose="020B0604020202020204" pitchFamily="34" charset="0"/>
              <a:buChar char="•"/>
            </a:pPr>
            <a:r>
              <a:rPr lang="cs-CZ" b="0" dirty="0"/>
              <a:t>1/3 sazby	</a:t>
            </a:r>
            <a:r>
              <a:rPr lang="cs-CZ" b="0" dirty="0" smtClean="0"/>
              <a:t>euro</a:t>
            </a:r>
            <a:r>
              <a:rPr lang="cs-CZ" dirty="0"/>
              <a:t>	15,-</a:t>
            </a:r>
          </a:p>
          <a:p>
            <a:r>
              <a:rPr lang="cs-CZ" dirty="0"/>
              <a:t> </a:t>
            </a:r>
          </a:p>
          <a:p>
            <a:r>
              <a:rPr lang="cs-CZ" u="sng" dirty="0"/>
              <a:t>Slovensko		</a:t>
            </a:r>
            <a:endParaRPr lang="cs-CZ" dirty="0"/>
          </a:p>
          <a:p>
            <a:r>
              <a:rPr lang="cs-CZ" dirty="0"/>
              <a:t> </a:t>
            </a:r>
            <a:endParaRPr lang="cs-CZ" dirty="0" smtClean="0"/>
          </a:p>
          <a:p>
            <a:pPr marL="285750" indent="-285750">
              <a:buFont typeface="Arial" panose="020B0604020202020204" pitchFamily="34" charset="0"/>
              <a:buChar char="•"/>
            </a:pPr>
            <a:r>
              <a:rPr lang="cs-CZ" b="0" dirty="0" smtClean="0"/>
              <a:t>Plná </a:t>
            </a:r>
            <a:r>
              <a:rPr lang="cs-CZ" b="0" dirty="0"/>
              <a:t>sazba	euro</a:t>
            </a:r>
            <a:r>
              <a:rPr lang="cs-CZ" dirty="0"/>
              <a:t>	32,-</a:t>
            </a:r>
          </a:p>
          <a:p>
            <a:pPr marL="285750" indent="-285750">
              <a:buFont typeface="Arial" panose="020B0604020202020204" pitchFamily="34" charset="0"/>
              <a:buChar char="•"/>
            </a:pPr>
            <a:r>
              <a:rPr lang="cs-CZ" b="0" dirty="0"/>
              <a:t>2/3 sazby	</a:t>
            </a:r>
            <a:r>
              <a:rPr lang="cs-CZ" b="0" dirty="0" smtClean="0"/>
              <a:t>euro</a:t>
            </a:r>
            <a:r>
              <a:rPr lang="cs-CZ" dirty="0"/>
              <a:t>	21,30</a:t>
            </a:r>
          </a:p>
          <a:p>
            <a:pPr marL="285750" indent="-285750">
              <a:buFont typeface="Arial" panose="020B0604020202020204" pitchFamily="34" charset="0"/>
              <a:buChar char="•"/>
            </a:pPr>
            <a:r>
              <a:rPr lang="cs-CZ" b="0" dirty="0"/>
              <a:t>1/3 sazby	</a:t>
            </a:r>
            <a:r>
              <a:rPr lang="cs-CZ" b="0" dirty="0" smtClean="0"/>
              <a:t>euro</a:t>
            </a:r>
            <a:r>
              <a:rPr lang="cs-CZ" dirty="0"/>
              <a:t>	10,70</a:t>
            </a:r>
          </a:p>
          <a:p>
            <a:endParaRPr lang="cs-CZ" dirty="0"/>
          </a:p>
        </p:txBody>
      </p:sp>
    </p:spTree>
    <p:extLst>
      <p:ext uri="{BB962C8B-B14F-4D97-AF65-F5344CB8AC3E}">
        <p14:creationId xmlns:p14="http://schemas.microsoft.com/office/powerpoint/2010/main" val="37565731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Kondiční ozdravné pobyty</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31</a:t>
            </a:fld>
            <a:endParaRPr lang="cs-CZ" dirty="0"/>
          </a:p>
        </p:txBody>
      </p:sp>
      <p:sp>
        <p:nvSpPr>
          <p:cNvPr id="5" name="Zástupný symbol pro obsah 4"/>
          <p:cNvSpPr>
            <a:spLocks noGrp="1"/>
          </p:cNvSpPr>
          <p:nvPr>
            <p:ph sz="quarter" idx="17"/>
          </p:nvPr>
        </p:nvSpPr>
        <p:spPr/>
        <p:txBody>
          <a:bodyPr/>
          <a:lstStyle/>
          <a:p>
            <a:endParaRPr lang="cs-CZ" dirty="0" smtClean="0"/>
          </a:p>
          <a:p>
            <a:endParaRPr lang="cs-CZ" dirty="0"/>
          </a:p>
          <a:p>
            <a:endParaRPr lang="cs-CZ" dirty="0" smtClean="0"/>
          </a:p>
          <a:p>
            <a:endParaRPr lang="cs-CZ" dirty="0"/>
          </a:p>
          <a:p>
            <a:endParaRPr lang="cs-CZ" dirty="0" smtClean="0"/>
          </a:p>
          <a:p>
            <a:endParaRPr lang="cs-CZ" dirty="0"/>
          </a:p>
          <a:p>
            <a:endParaRPr lang="cs-CZ" dirty="0" smtClean="0"/>
          </a:p>
          <a:p>
            <a:pPr marL="285750" indent="-285750">
              <a:buFont typeface="Arial" panose="020B0604020202020204" pitchFamily="34" charset="0"/>
              <a:buChar char="•"/>
            </a:pPr>
            <a:r>
              <a:rPr lang="cs-CZ" sz="1800" b="0" dirty="0" smtClean="0"/>
              <a:t>Zachován </a:t>
            </a:r>
            <a:r>
              <a:rPr lang="cs-CZ" sz="1800" b="0" dirty="0"/>
              <a:t>stav roku 2024 – beze změn.</a:t>
            </a:r>
          </a:p>
          <a:p>
            <a:pPr marL="285750" indent="-285750">
              <a:buFont typeface="Arial" panose="020B0604020202020204" pitchFamily="34" charset="0"/>
              <a:buChar char="•"/>
            </a:pPr>
            <a:r>
              <a:rPr lang="cs-CZ" sz="1800" b="0" dirty="0"/>
              <a:t> Předpoklad prvních odjezdů v březnu 2025</a:t>
            </a:r>
          </a:p>
          <a:p>
            <a:pPr marL="285750" indent="-285750">
              <a:buFont typeface="Arial" panose="020B0604020202020204" pitchFamily="34" charset="0"/>
              <a:buChar char="•"/>
            </a:pPr>
            <a:r>
              <a:rPr lang="cs-CZ" sz="1800" b="0" dirty="0"/>
              <a:t>Střediska předpoklad zachování současných středisek – chystá se </a:t>
            </a:r>
            <a:r>
              <a:rPr lang="cs-CZ" sz="1800" b="0" dirty="0" err="1"/>
              <a:t>zasmluvnění</a:t>
            </a:r>
            <a:r>
              <a:rPr lang="cs-CZ" sz="1800" b="0" dirty="0"/>
              <a:t> s ČD </a:t>
            </a:r>
            <a:r>
              <a:rPr lang="cs-CZ" sz="1800" b="0" dirty="0" err="1"/>
              <a:t>Relax</a:t>
            </a:r>
            <a:endParaRPr lang="cs-CZ" sz="1800" b="0" dirty="0"/>
          </a:p>
          <a:p>
            <a:endParaRPr lang="cs-CZ" dirty="0" smtClean="0"/>
          </a:p>
          <a:p>
            <a:r>
              <a:rPr lang="cs-CZ" dirty="0"/>
              <a:t> </a:t>
            </a:r>
            <a:endParaRPr lang="cs-CZ" sz="1800" dirty="0"/>
          </a:p>
        </p:txBody>
      </p:sp>
    </p:spTree>
    <p:extLst>
      <p:ext uri="{BB962C8B-B14F-4D97-AF65-F5344CB8AC3E}">
        <p14:creationId xmlns:p14="http://schemas.microsoft.com/office/powerpoint/2010/main" val="28664182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cap="all" dirty="0"/>
              <a:t>Odměny za zabránění úniku tržeb </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32</a:t>
            </a:fld>
            <a:endParaRPr lang="cs-CZ" dirty="0"/>
          </a:p>
        </p:txBody>
      </p:sp>
      <p:sp>
        <p:nvSpPr>
          <p:cNvPr id="5" name="Zástupný symbol pro obsah 4"/>
          <p:cNvSpPr>
            <a:spLocks noGrp="1"/>
          </p:cNvSpPr>
          <p:nvPr>
            <p:ph sz="quarter" idx="17"/>
          </p:nvPr>
        </p:nvSpPr>
        <p:spPr/>
        <p:txBody>
          <a:bodyPr/>
          <a:lstStyle/>
          <a:p>
            <a:endParaRPr lang="cs-CZ" dirty="0" smtClean="0"/>
          </a:p>
          <a:p>
            <a:endParaRPr lang="cs-CZ" dirty="0"/>
          </a:p>
          <a:p>
            <a:endParaRPr lang="cs-CZ" dirty="0" smtClean="0"/>
          </a:p>
          <a:p>
            <a:r>
              <a:rPr lang="cs-CZ" dirty="0"/>
              <a:t> </a:t>
            </a:r>
            <a:r>
              <a:rPr lang="cs-CZ" sz="1800" u="sng" dirty="0"/>
              <a:t>Okruh odměňovaných zaměstnanců </a:t>
            </a:r>
          </a:p>
          <a:p>
            <a:endParaRPr lang="cs-CZ" sz="1800" dirty="0" smtClean="0"/>
          </a:p>
          <a:p>
            <a:r>
              <a:rPr lang="cs-CZ" sz="1800" b="0" dirty="0"/>
              <a:t>Odměny za zabránění úniku tržeb se poskytují vyjmenovaným zaměstnancům</a:t>
            </a:r>
            <a:r>
              <a:rPr lang="cs-CZ" sz="1800" b="0" dirty="0" smtClean="0"/>
              <a:t>:</a:t>
            </a:r>
          </a:p>
          <a:p>
            <a:endParaRPr lang="cs-CZ" sz="1800" b="0" dirty="0"/>
          </a:p>
          <a:p>
            <a:pPr marL="342900" lvl="0" indent="-342900" fontAlgn="base" hangingPunct="0">
              <a:buFont typeface="+mj-lt"/>
              <a:buAutoNum type="alphaLcParenR"/>
            </a:pPr>
            <a:r>
              <a:rPr lang="cs-CZ" sz="1800" dirty="0"/>
              <a:t>vlakvedoucímu,</a:t>
            </a:r>
          </a:p>
          <a:p>
            <a:pPr marL="342900" lvl="0" indent="-342900" fontAlgn="base" hangingPunct="0">
              <a:buFont typeface="+mj-lt"/>
              <a:buAutoNum type="alphaLcParenR"/>
            </a:pPr>
            <a:r>
              <a:rPr lang="cs-CZ" sz="1800" dirty="0"/>
              <a:t>průvodčímu vlaků osobní dopravy, </a:t>
            </a:r>
          </a:p>
          <a:p>
            <a:pPr marL="342900" lvl="0" indent="-342900" fontAlgn="base" hangingPunct="0">
              <a:buFont typeface="+mj-lt"/>
              <a:buAutoNum type="alphaLcParenR"/>
            </a:pPr>
            <a:r>
              <a:rPr lang="cs-CZ" sz="1800" dirty="0"/>
              <a:t>strojvedoucímu při výkonu služby na vlacích se specifickým způsobem odbavení cestujících </a:t>
            </a:r>
            <a:r>
              <a:rPr lang="cs-CZ" sz="1800" b="0" dirty="0"/>
              <a:t>v režimu Standard A STROJVEDOUCÍ, Standard A AUTOMAT, Standard B a Standard C (dále jen strojvedoucí 0/0-S).</a:t>
            </a:r>
          </a:p>
          <a:p>
            <a:endParaRPr lang="cs-CZ" dirty="0"/>
          </a:p>
        </p:txBody>
      </p:sp>
    </p:spTree>
    <p:extLst>
      <p:ext uri="{BB962C8B-B14F-4D97-AF65-F5344CB8AC3E}">
        <p14:creationId xmlns:p14="http://schemas.microsoft.com/office/powerpoint/2010/main" val="905047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cap="all" dirty="0"/>
              <a:t>Odměny za zabránění úniku tržeb </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33</a:t>
            </a:fld>
            <a:endParaRPr lang="cs-CZ" dirty="0"/>
          </a:p>
        </p:txBody>
      </p:sp>
      <p:sp>
        <p:nvSpPr>
          <p:cNvPr id="5" name="Zástupný symbol pro obsah 4"/>
          <p:cNvSpPr>
            <a:spLocks noGrp="1"/>
          </p:cNvSpPr>
          <p:nvPr>
            <p:ph sz="quarter" idx="17"/>
          </p:nvPr>
        </p:nvSpPr>
        <p:spPr/>
        <p:txBody>
          <a:bodyPr/>
          <a:lstStyle/>
          <a:p>
            <a:endParaRPr lang="cs-CZ" dirty="0" smtClean="0"/>
          </a:p>
          <a:p>
            <a:endParaRPr lang="cs-CZ" dirty="0"/>
          </a:p>
          <a:p>
            <a:endParaRPr lang="cs-CZ" dirty="0" smtClean="0"/>
          </a:p>
          <a:p>
            <a:endParaRPr lang="cs-CZ" dirty="0" smtClean="0"/>
          </a:p>
          <a:p>
            <a:r>
              <a:rPr lang="cs-CZ" dirty="0"/>
              <a:t> </a:t>
            </a:r>
            <a:r>
              <a:rPr lang="cs-CZ" sz="1800" dirty="0"/>
              <a:t>Podmínky pro přiznání </a:t>
            </a:r>
            <a:r>
              <a:rPr lang="cs-CZ" sz="1800" dirty="0" smtClean="0"/>
              <a:t>odměny</a:t>
            </a:r>
          </a:p>
          <a:p>
            <a:endParaRPr lang="cs-CZ" sz="1800" dirty="0"/>
          </a:p>
          <a:p>
            <a:r>
              <a:rPr lang="cs-CZ" sz="1800" dirty="0" smtClean="0"/>
              <a:t> </a:t>
            </a:r>
            <a:r>
              <a:rPr lang="cs-CZ" sz="1800" b="0" dirty="0"/>
              <a:t>Odměna se přizná za:</a:t>
            </a:r>
          </a:p>
          <a:p>
            <a:r>
              <a:rPr lang="cs-CZ" sz="1800" b="0" dirty="0"/>
              <a:t> </a:t>
            </a:r>
          </a:p>
          <a:p>
            <a:r>
              <a:rPr lang="cs-CZ" sz="1800" b="0" dirty="0"/>
              <a:t>a) vydání jízdního dokladu ve vlaku dle tarifu ČD nebo tarifů jednotlivých IDS nebo SJT,</a:t>
            </a:r>
          </a:p>
          <a:p>
            <a:r>
              <a:rPr lang="cs-CZ" sz="1800" b="0" dirty="0"/>
              <a:t>b) dodatečně vybrané nebo zaplacené částky (jízdné, přirážky dle čl. 4, odst. 1 písm. a1) nebo a2), kompenzace za zpoždění nebo odřeknutí vlaku). </a:t>
            </a:r>
          </a:p>
          <a:p>
            <a:endParaRPr lang="cs-CZ" dirty="0"/>
          </a:p>
        </p:txBody>
      </p:sp>
    </p:spTree>
    <p:extLst>
      <p:ext uri="{BB962C8B-B14F-4D97-AF65-F5344CB8AC3E}">
        <p14:creationId xmlns:p14="http://schemas.microsoft.com/office/powerpoint/2010/main" val="31712404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cap="all" dirty="0"/>
              <a:t>Odměny za zabránění úniku tržeb </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34</a:t>
            </a:fld>
            <a:endParaRPr lang="cs-CZ" dirty="0"/>
          </a:p>
        </p:txBody>
      </p:sp>
      <p:sp>
        <p:nvSpPr>
          <p:cNvPr id="5" name="Zástupný symbol pro obsah 4"/>
          <p:cNvSpPr>
            <a:spLocks noGrp="1"/>
          </p:cNvSpPr>
          <p:nvPr>
            <p:ph sz="quarter" idx="17"/>
          </p:nvPr>
        </p:nvSpPr>
        <p:spPr>
          <a:xfrm>
            <a:off x="360000" y="914400"/>
            <a:ext cx="8424000" cy="5609232"/>
          </a:xfrm>
        </p:spPr>
        <p:txBody>
          <a:bodyPr>
            <a:noAutofit/>
          </a:bodyPr>
          <a:lstStyle/>
          <a:p>
            <a:r>
              <a:rPr lang="cs-CZ" sz="1200" dirty="0"/>
              <a:t>Odměny za zabránění úniků tržeb, při porušení SPP ze strany cestujících a s ohledem ke změnám ceny jízdného se poskytují:</a:t>
            </a:r>
          </a:p>
          <a:p>
            <a:pPr marL="228600" indent="-228600">
              <a:buAutoNum type="alphaLcParenR"/>
            </a:pPr>
            <a:r>
              <a:rPr lang="cs-CZ" sz="1200" u="sng" dirty="0" smtClean="0"/>
              <a:t>za </a:t>
            </a:r>
            <a:r>
              <a:rPr lang="cs-CZ" sz="1200" u="sng" dirty="0"/>
              <a:t>položky podle tarifu ČD, (Ceník přirážek a smluvních poplatků) a tarifů IDS</a:t>
            </a:r>
            <a:r>
              <a:rPr lang="cs-CZ" sz="1200" u="sng" dirty="0" smtClean="0"/>
              <a:t>:</a:t>
            </a:r>
          </a:p>
          <a:p>
            <a:endParaRPr lang="cs-CZ" sz="1200" dirty="0"/>
          </a:p>
          <a:p>
            <a:r>
              <a:rPr lang="cs-CZ" sz="1200" dirty="0"/>
              <a:t>a1)	</a:t>
            </a:r>
            <a:r>
              <a:rPr lang="cs-CZ" sz="1200" b="0" dirty="0"/>
              <a:t>u položky </a:t>
            </a:r>
            <a:r>
              <a:rPr lang="cs-CZ" sz="1200" dirty="0"/>
              <a:t>„Manipulační přirážka za vystavení jízdenky ve vlaku po nástupu v obsazené stanici dle SPPO“; „Manipulační přirážka IDS za vystavení jízdenky IDS ve vlaku po nástupu v obsazené stanici dle SPP jednotlivých </a:t>
            </a:r>
            <a:r>
              <a:rPr lang="cs-CZ" sz="1200" dirty="0" smtClean="0"/>
              <a:t>IDS“  </a:t>
            </a:r>
            <a:r>
              <a:rPr lang="cs-CZ" sz="1200" dirty="0" smtClean="0">
                <a:solidFill>
                  <a:srgbClr val="C00000"/>
                </a:solidFill>
              </a:rPr>
              <a:t>ve </a:t>
            </a:r>
            <a:r>
              <a:rPr lang="cs-CZ" sz="1200" dirty="0">
                <a:solidFill>
                  <a:srgbClr val="C00000"/>
                </a:solidFill>
              </a:rPr>
              <a:t>výši 9% </a:t>
            </a:r>
          </a:p>
          <a:p>
            <a:r>
              <a:rPr lang="cs-CZ" sz="1200" dirty="0"/>
              <a:t> </a:t>
            </a:r>
          </a:p>
          <a:p>
            <a:r>
              <a:rPr lang="cs-CZ" sz="1200" dirty="0"/>
              <a:t>a2)	„Přirážka k jízdnému, doplatku jízdného nebo příplatku, pokud cestující nesplní podmínky pro odbavení ve vlaku dle SPPO“, „Přirážka za uvolnění neoprávněně obsazeného místa ve vlaku až po výzvě pověřeného zaměstnance ČD“, „Přirážka za nepovolené zastavení nebo zdržení nebo odřeknutí vlaku pro každého, kdo zdržení nebo odřeknutí způsobil + kompenzace za zpoždění nebo odřeknutí vlaku dle příslušné kategorie“, „Přirážka za porušení SPPO“, „Přirážka za neuposlechnutí výzvy k opuštění prostor ČD před jejich uzavřením“, „Přirážka za pobyt v prostorách ČD přístupných pouze s platným jízdním dokladem bez platného jízdního dokladu“, u položky „Poplatek za povolené zastavení nebo zdržení vlaku dle příslušné kategorie“; „Přirážka IDS udělená dle SPP jednotlivých IDS“  (nad rámec vyjmenovaných profesí v článku 2 je přiznávána i profesi vlakový revizor),</a:t>
            </a:r>
          </a:p>
          <a:p>
            <a:r>
              <a:rPr lang="cs-CZ" sz="1200" dirty="0"/>
              <a:t> </a:t>
            </a:r>
          </a:p>
          <a:p>
            <a:pPr marL="171450" lvl="0" indent="-171450">
              <a:buFont typeface="Arial" panose="020B0604020202020204" pitchFamily="34" charset="0"/>
              <a:buChar char="•"/>
            </a:pPr>
            <a:r>
              <a:rPr lang="cs-CZ" sz="1200" dirty="0">
                <a:solidFill>
                  <a:srgbClr val="C00000"/>
                </a:solidFill>
              </a:rPr>
              <a:t>do částky 500,- Kč/osoba včetně ve výši 20 %,</a:t>
            </a:r>
          </a:p>
          <a:p>
            <a:pPr marL="171450" lvl="0" indent="-171450">
              <a:buFont typeface="Arial" panose="020B0604020202020204" pitchFamily="34" charset="0"/>
              <a:buChar char="•"/>
            </a:pPr>
            <a:r>
              <a:rPr lang="cs-CZ" sz="1200" dirty="0">
                <a:solidFill>
                  <a:srgbClr val="C00000"/>
                </a:solidFill>
              </a:rPr>
              <a:t>nad částku 500,- Kč/ osoba ve výši 10 </a:t>
            </a:r>
            <a:r>
              <a:rPr lang="cs-CZ" sz="1200" dirty="0" smtClean="0">
                <a:solidFill>
                  <a:srgbClr val="C00000"/>
                </a:solidFill>
              </a:rPr>
              <a:t>%,</a:t>
            </a:r>
            <a:endParaRPr lang="cs-CZ" sz="1200" dirty="0">
              <a:solidFill>
                <a:srgbClr val="C00000"/>
              </a:solidFill>
            </a:endParaRPr>
          </a:p>
        </p:txBody>
      </p:sp>
    </p:spTree>
    <p:extLst>
      <p:ext uri="{BB962C8B-B14F-4D97-AF65-F5344CB8AC3E}">
        <p14:creationId xmlns:p14="http://schemas.microsoft.com/office/powerpoint/2010/main" val="18724913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cap="all" dirty="0"/>
              <a:t>Odměny za zabránění úniku tržeb </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35</a:t>
            </a:fld>
            <a:endParaRPr lang="cs-CZ" dirty="0"/>
          </a:p>
        </p:txBody>
      </p:sp>
      <p:sp>
        <p:nvSpPr>
          <p:cNvPr id="5" name="Zástupný symbol pro obsah 4"/>
          <p:cNvSpPr>
            <a:spLocks noGrp="1"/>
          </p:cNvSpPr>
          <p:nvPr>
            <p:ph sz="quarter" idx="17"/>
          </p:nvPr>
        </p:nvSpPr>
        <p:spPr>
          <a:xfrm>
            <a:off x="360000" y="972590"/>
            <a:ext cx="8424000" cy="4247804"/>
          </a:xfrm>
        </p:spPr>
        <p:txBody>
          <a:bodyPr/>
          <a:lstStyle/>
          <a:p>
            <a:r>
              <a:rPr lang="cs-CZ" dirty="0"/>
              <a:t> </a:t>
            </a:r>
          </a:p>
          <a:p>
            <a:r>
              <a:rPr lang="cs-CZ" dirty="0"/>
              <a:t>b)	</a:t>
            </a:r>
            <a:r>
              <a:rPr lang="cs-CZ" u="sng" dirty="0"/>
              <a:t>za vystavení jízdenky (dle ceníku tarifu ČD, tarifů jednotlivých IDS a systému jednotného tarifu) a za vystavení vnitrostátní týdenní (sedmidenní) traťové jízdenky dle tarifu ČD: </a:t>
            </a:r>
          </a:p>
          <a:p>
            <a:r>
              <a:rPr lang="cs-CZ" dirty="0"/>
              <a:t> </a:t>
            </a:r>
          </a:p>
          <a:p>
            <a:pPr lvl="0"/>
            <a:r>
              <a:rPr lang="cs-CZ" b="0" dirty="0"/>
              <a:t>s celkovou cenou </a:t>
            </a:r>
            <a:r>
              <a:rPr lang="cs-CZ" dirty="0"/>
              <a:t>do 150,- Kč včetně, ve výši </a:t>
            </a:r>
            <a:r>
              <a:rPr lang="cs-CZ" dirty="0">
                <a:solidFill>
                  <a:srgbClr val="C00000"/>
                </a:solidFill>
              </a:rPr>
              <a:t>6,5 %, </a:t>
            </a:r>
          </a:p>
          <a:p>
            <a:r>
              <a:rPr lang="cs-CZ" b="0" dirty="0"/>
              <a:t>u zaměstnání strojvedoucí 0/0-S</a:t>
            </a:r>
            <a:r>
              <a:rPr lang="cs-CZ" dirty="0"/>
              <a:t> ve výši </a:t>
            </a:r>
            <a:r>
              <a:rPr lang="cs-CZ" dirty="0">
                <a:solidFill>
                  <a:srgbClr val="C00000"/>
                </a:solidFill>
              </a:rPr>
              <a:t>8,5 % </a:t>
            </a:r>
          </a:p>
          <a:p>
            <a:r>
              <a:rPr lang="cs-CZ" dirty="0"/>
              <a:t> </a:t>
            </a:r>
          </a:p>
          <a:p>
            <a:pPr lvl="0"/>
            <a:r>
              <a:rPr lang="cs-CZ" b="0" dirty="0"/>
              <a:t>s celkovou cenou</a:t>
            </a:r>
            <a:r>
              <a:rPr lang="cs-CZ" dirty="0"/>
              <a:t> nad 150,- Kč, ve výši </a:t>
            </a:r>
            <a:r>
              <a:rPr lang="cs-CZ" dirty="0">
                <a:solidFill>
                  <a:srgbClr val="C00000"/>
                </a:solidFill>
              </a:rPr>
              <a:t>3 %, </a:t>
            </a:r>
          </a:p>
          <a:p>
            <a:r>
              <a:rPr lang="cs-CZ" b="0" dirty="0"/>
              <a:t>u zaměstnání strojvedoucí 0/0-S </a:t>
            </a:r>
            <a:r>
              <a:rPr lang="cs-CZ" dirty="0"/>
              <a:t>ve výši 5 % </a:t>
            </a:r>
          </a:p>
          <a:p>
            <a:r>
              <a:rPr lang="cs-CZ" strike="sngStrike" dirty="0"/>
              <a:t> </a:t>
            </a:r>
            <a:endParaRPr lang="cs-CZ" dirty="0"/>
          </a:p>
          <a:p>
            <a:endParaRPr lang="cs-CZ" dirty="0"/>
          </a:p>
          <a:p>
            <a:r>
              <a:rPr lang="cs-CZ" b="0" dirty="0" smtClean="0"/>
              <a:t>Za </a:t>
            </a:r>
            <a:r>
              <a:rPr lang="cs-CZ" b="0" dirty="0"/>
              <a:t>každý jednotlivý případ lze poskytnout odměnu pouze podle jedné ze sazeb tohoto článku. </a:t>
            </a:r>
          </a:p>
          <a:p>
            <a:endParaRPr lang="cs-CZ" dirty="0"/>
          </a:p>
        </p:txBody>
      </p:sp>
    </p:spTree>
    <p:extLst>
      <p:ext uri="{BB962C8B-B14F-4D97-AF65-F5344CB8AC3E}">
        <p14:creationId xmlns:p14="http://schemas.microsoft.com/office/powerpoint/2010/main" val="19654043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Sociální fond ČD, a.s., na rok </a:t>
            </a:r>
            <a:r>
              <a:rPr lang="cs-CZ" dirty="0" smtClean="0"/>
              <a:t>2025</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36</a:t>
            </a:fld>
            <a:endParaRPr lang="cs-CZ" dirty="0"/>
          </a:p>
        </p:txBody>
      </p:sp>
      <p:sp>
        <p:nvSpPr>
          <p:cNvPr id="5" name="Zástupný symbol pro obsah 4"/>
          <p:cNvSpPr>
            <a:spLocks noGrp="1"/>
          </p:cNvSpPr>
          <p:nvPr>
            <p:ph sz="quarter" idx="17"/>
          </p:nvPr>
        </p:nvSpPr>
        <p:spPr>
          <a:xfrm>
            <a:off x="360000" y="897775"/>
            <a:ext cx="8424000" cy="5038637"/>
          </a:xfrm>
        </p:spPr>
        <p:txBody>
          <a:bodyPr>
            <a:normAutofit/>
          </a:bodyPr>
          <a:lstStyle/>
          <a:p>
            <a:endParaRPr lang="cs-CZ" dirty="0" smtClean="0"/>
          </a:p>
          <a:p>
            <a:r>
              <a:rPr lang="cs-CZ" dirty="0"/>
              <a:t> </a:t>
            </a:r>
            <a:r>
              <a:rPr lang="cs-CZ" sz="1300" b="0" dirty="0"/>
              <a:t>SF ČD je tvořen v souladu s § 11 zákona č. 77/2002 Sb., v platném znění, přídělem ve výši </a:t>
            </a:r>
            <a:r>
              <a:rPr lang="cs-CZ" sz="1300" dirty="0"/>
              <a:t>1% z ročního objemu</a:t>
            </a:r>
            <a:r>
              <a:rPr lang="cs-CZ" sz="1300" b="0" dirty="0"/>
              <a:t> nákladů zúčtovaných na mzdy a náhrady mzdy. </a:t>
            </a:r>
            <a:r>
              <a:rPr lang="cs-CZ" sz="1300" dirty="0"/>
              <a:t>Nejméně 50% </a:t>
            </a:r>
            <a:r>
              <a:rPr lang="cs-CZ" sz="1300" b="0" dirty="0"/>
              <a:t>z přídělu </a:t>
            </a:r>
            <a:r>
              <a:rPr lang="cs-CZ" sz="1300" dirty="0"/>
              <a:t>se použije na příspěvky na produkty spoření na stáří zaměstnanců</a:t>
            </a:r>
            <a:r>
              <a:rPr lang="cs-CZ" sz="1300" b="0" dirty="0"/>
              <a:t>, které jsou osvobozeny od daně z příjmů fyzických osob</a:t>
            </a:r>
            <a:r>
              <a:rPr lang="cs-CZ" sz="1300" b="0" dirty="0" smtClean="0"/>
              <a:t>.</a:t>
            </a:r>
          </a:p>
          <a:p>
            <a:endParaRPr lang="cs-CZ" sz="1300" dirty="0"/>
          </a:p>
          <a:p>
            <a:pPr hangingPunct="0"/>
            <a:r>
              <a:rPr lang="cs-CZ" sz="1300" u="sng" dirty="0" smtClean="0"/>
              <a:t>Ze </a:t>
            </a:r>
            <a:r>
              <a:rPr lang="cs-CZ" sz="1300" u="sng" dirty="0"/>
              <a:t>SF ČD lze poskytovat příspěvek na tyto položky</a:t>
            </a:r>
            <a:r>
              <a:rPr lang="cs-CZ" sz="1300" b="0" u="sng" dirty="0"/>
              <a:t>: </a:t>
            </a:r>
            <a:endParaRPr lang="cs-CZ" sz="1300" b="0" u="sng" dirty="0" smtClean="0"/>
          </a:p>
          <a:p>
            <a:pPr hangingPunct="0"/>
            <a:endParaRPr lang="cs-CZ" sz="1300" u="sng" dirty="0"/>
          </a:p>
          <a:p>
            <a:pPr marL="285750" lvl="0" indent="-285750" hangingPunct="0">
              <a:buFont typeface="Arial" panose="020B0604020202020204" pitchFamily="34" charset="0"/>
              <a:buChar char="•"/>
            </a:pPr>
            <a:r>
              <a:rPr lang="cs-CZ" sz="1300" b="0" dirty="0"/>
              <a:t>kulturní, sportovní, zájmovou a společenskou </a:t>
            </a:r>
            <a:r>
              <a:rPr lang="cs-CZ" sz="1300" b="0" dirty="0" smtClean="0"/>
              <a:t>činnost (centrální akce + akce pořádané OC)</a:t>
            </a:r>
            <a:endParaRPr lang="cs-CZ" sz="1300" dirty="0"/>
          </a:p>
          <a:p>
            <a:pPr marL="285750" lvl="0" indent="-285750" hangingPunct="0">
              <a:buFont typeface="Arial" panose="020B0604020202020204" pitchFamily="34" charset="0"/>
              <a:buChar char="•"/>
            </a:pPr>
            <a:r>
              <a:rPr lang="cs-CZ" sz="1300" b="0" dirty="0"/>
              <a:t>rekreace, zájezdy, </a:t>
            </a:r>
            <a:endParaRPr lang="cs-CZ" sz="1300" dirty="0"/>
          </a:p>
          <a:p>
            <a:pPr marL="285750" lvl="0" indent="-285750" hangingPunct="0">
              <a:buFont typeface="Arial" panose="020B0604020202020204" pitchFamily="34" charset="0"/>
              <a:buChar char="•"/>
            </a:pPr>
            <a:r>
              <a:rPr lang="cs-CZ" sz="1300" b="0" dirty="0"/>
              <a:t>tábory dětí a mládeže, léčebné a ozdravné pobyty, </a:t>
            </a:r>
            <a:endParaRPr lang="cs-CZ" sz="1300" dirty="0"/>
          </a:p>
          <a:p>
            <a:pPr marL="285750" lvl="0" indent="-285750" hangingPunct="0">
              <a:buFont typeface="Arial" panose="020B0604020202020204" pitchFamily="34" charset="0"/>
              <a:buChar char="•"/>
            </a:pPr>
            <a:r>
              <a:rPr lang="cs-CZ" sz="1300" b="0" dirty="0"/>
              <a:t>sociální výpomoci pro zaměstnance, </a:t>
            </a:r>
            <a:endParaRPr lang="cs-CZ" sz="1300" dirty="0"/>
          </a:p>
          <a:p>
            <a:pPr marL="285750" lvl="0" indent="-285750" hangingPunct="0">
              <a:buFont typeface="Arial" panose="020B0604020202020204" pitchFamily="34" charset="0"/>
              <a:buChar char="•"/>
            </a:pPr>
            <a:r>
              <a:rPr lang="cs-CZ" sz="1300" b="0" dirty="0"/>
              <a:t>sociální půjčky pro zaměstnance postižené živelnou událostí,</a:t>
            </a:r>
            <a:endParaRPr lang="cs-CZ" sz="1300" dirty="0"/>
          </a:p>
          <a:p>
            <a:pPr marL="285750" lvl="0" indent="-285750" hangingPunct="0">
              <a:buFont typeface="Arial" panose="020B0604020202020204" pitchFamily="34" charset="0"/>
              <a:buChar char="•"/>
            </a:pPr>
            <a:r>
              <a:rPr lang="cs-CZ" sz="1300" b="0" dirty="0"/>
              <a:t>výpomoc při závažné dlouhodobé nemoci,</a:t>
            </a:r>
            <a:endParaRPr lang="cs-CZ" sz="1300" dirty="0"/>
          </a:p>
          <a:p>
            <a:pPr marL="285750" lvl="0" indent="-285750" hangingPunct="0">
              <a:buFont typeface="Arial" panose="020B0604020202020204" pitchFamily="34" charset="0"/>
              <a:buChar char="•"/>
            </a:pPr>
            <a:r>
              <a:rPr lang="cs-CZ" sz="1300" b="0" dirty="0"/>
              <a:t>příspěvek na stravování zabezpečované zaměstnavatelem,</a:t>
            </a:r>
            <a:endParaRPr lang="cs-CZ" sz="1300" dirty="0"/>
          </a:p>
          <a:p>
            <a:pPr marL="285750" lvl="0" indent="-285750" hangingPunct="0">
              <a:buFont typeface="Arial" panose="020B0604020202020204" pitchFamily="34" charset="0"/>
              <a:buChar char="•"/>
            </a:pPr>
            <a:r>
              <a:rPr lang="cs-CZ" sz="1300" b="0" dirty="0"/>
              <a:t>úhradu nákladů odborových organizací, působících u ČD, jež jim vznikají v souvislosti s plněním oprávnění vyplývajících z pracovněprávních předpisů,</a:t>
            </a:r>
            <a:endParaRPr lang="cs-CZ" sz="1300" dirty="0"/>
          </a:p>
          <a:p>
            <a:pPr marL="285750" lvl="0" indent="-285750" hangingPunct="0">
              <a:buFont typeface="Arial" panose="020B0604020202020204" pitchFamily="34" charset="0"/>
              <a:buChar char="•"/>
            </a:pPr>
            <a:r>
              <a:rPr lang="cs-CZ" sz="1300" b="0" dirty="0"/>
              <a:t>na penzijní připojištění zaměstnanců,</a:t>
            </a:r>
            <a:endParaRPr lang="cs-CZ" sz="1300" dirty="0"/>
          </a:p>
          <a:p>
            <a:pPr marL="285750" lvl="0" indent="-285750" hangingPunct="0">
              <a:buFont typeface="Arial" panose="020B0604020202020204" pitchFamily="34" charset="0"/>
              <a:buChar char="•"/>
            </a:pPr>
            <a:r>
              <a:rPr lang="cs-CZ" sz="1300" b="0" dirty="0"/>
              <a:t>příspěvek do Nadačního fondu Železnice srdcem,</a:t>
            </a:r>
            <a:endParaRPr lang="cs-CZ" sz="1300" dirty="0"/>
          </a:p>
          <a:p>
            <a:endParaRPr lang="cs-CZ" dirty="0"/>
          </a:p>
        </p:txBody>
      </p:sp>
    </p:spTree>
    <p:extLst>
      <p:ext uri="{BB962C8B-B14F-4D97-AF65-F5344CB8AC3E}">
        <p14:creationId xmlns:p14="http://schemas.microsoft.com/office/powerpoint/2010/main" val="4426771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Příspěvek na rekreace CK ČD </a:t>
            </a:r>
            <a:r>
              <a:rPr lang="cs-CZ" dirty="0" err="1"/>
              <a:t>travel</a:t>
            </a:r>
            <a:r>
              <a:rPr lang="cs-CZ" dirty="0"/>
              <a:t> nebo spolupracující CK</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37</a:t>
            </a:fld>
            <a:endParaRPr lang="cs-CZ" dirty="0"/>
          </a:p>
        </p:txBody>
      </p:sp>
      <p:sp>
        <p:nvSpPr>
          <p:cNvPr id="5" name="Zástupný symbol pro obsah 4"/>
          <p:cNvSpPr>
            <a:spLocks noGrp="1"/>
          </p:cNvSpPr>
          <p:nvPr>
            <p:ph sz="quarter" idx="17"/>
          </p:nvPr>
        </p:nvSpPr>
        <p:spPr/>
        <p:txBody>
          <a:bodyPr/>
          <a:lstStyle/>
          <a:p>
            <a:endParaRPr lang="cs-CZ" dirty="0" smtClean="0"/>
          </a:p>
          <a:p>
            <a:r>
              <a:rPr lang="cs-CZ" sz="1400" b="0" dirty="0"/>
              <a:t>Příspěvek na rekreaci se poskytuje </a:t>
            </a:r>
            <a:r>
              <a:rPr lang="cs-CZ" sz="1400" dirty="0"/>
              <a:t>1x za kalendářní rok zaměstnancům v pracovním poměru, pokud jejich pracovní poměr ke dni podání žádosti trvá alespoň 6 měsíců a dětem do skončení povinné školní docházky a poté do dosažení 19 let včetně, pokud nejsou výdělečně činní</a:t>
            </a:r>
            <a:r>
              <a:rPr lang="cs-CZ" sz="1400" b="0" dirty="0"/>
              <a:t> </a:t>
            </a:r>
            <a:r>
              <a:rPr lang="cs-CZ" sz="1400" dirty="0"/>
              <a:t>(</a:t>
            </a:r>
            <a:r>
              <a:rPr lang="cs-CZ" sz="1400" u="sng" dirty="0"/>
              <a:t>žádost musí být podána nejpozději v den, kdy dítě má 19. narozeniny, pokud bude žádost o příspěvek podána následující den po devatenáctých narozeninách, nemá již dítě na příspěvek nárok)</a:t>
            </a:r>
            <a:r>
              <a:rPr lang="cs-CZ" sz="1400" b="0" dirty="0"/>
              <a:t>. </a:t>
            </a:r>
          </a:p>
          <a:p>
            <a:r>
              <a:rPr lang="cs-CZ" sz="1400" b="0" dirty="0"/>
              <a:t>Rodinným příslušníkům zaměstnance, bývalým zaměstnancům </a:t>
            </a:r>
            <a:r>
              <a:rPr lang="cs-CZ" sz="1400" b="0" dirty="0" err="1"/>
              <a:t>ČD,a</a:t>
            </a:r>
            <a:r>
              <a:rPr lang="cs-CZ" sz="1400" b="0" dirty="0"/>
              <a:t> .s., a zaměstnancům, kteří pracují na základě uzavřené dohody mimo pracovní poměr (DPP, DPČ) se příspěvek na rekreaci </a:t>
            </a:r>
            <a:r>
              <a:rPr lang="cs-CZ" sz="1400" dirty="0"/>
              <a:t>neposkytuje.</a:t>
            </a:r>
          </a:p>
          <a:p>
            <a:endParaRPr lang="cs-CZ" sz="1400" dirty="0"/>
          </a:p>
          <a:p>
            <a:r>
              <a:rPr lang="cs-CZ" sz="1400" b="0" dirty="0"/>
              <a:t>Výše příspěvku na rekreaci činí:</a:t>
            </a:r>
          </a:p>
          <a:p>
            <a:endParaRPr lang="cs-CZ" sz="1400" b="0" dirty="0"/>
          </a:p>
          <a:p>
            <a:pPr lvl="0"/>
            <a:r>
              <a:rPr lang="cs-CZ" sz="1400" b="0" dirty="0"/>
              <a:t>U </a:t>
            </a:r>
            <a:r>
              <a:rPr lang="cs-CZ" sz="1400" dirty="0"/>
              <a:t>zaměstnanců</a:t>
            </a:r>
            <a:r>
              <a:rPr lang="cs-CZ" sz="1400" b="0" dirty="0"/>
              <a:t> - 50% ceny zájezdu, </a:t>
            </a:r>
            <a:r>
              <a:rPr lang="cs-CZ" sz="1400" dirty="0"/>
              <a:t>maximálně 5 000,- Kč</a:t>
            </a:r>
            <a:r>
              <a:rPr lang="cs-CZ" sz="1400" b="0" dirty="0"/>
              <a:t>,</a:t>
            </a:r>
          </a:p>
          <a:p>
            <a:pPr lvl="0"/>
            <a:r>
              <a:rPr lang="cs-CZ" sz="1400" b="0" dirty="0"/>
              <a:t>U </a:t>
            </a:r>
            <a:r>
              <a:rPr lang="cs-CZ" sz="1400" dirty="0"/>
              <a:t>dětí</a:t>
            </a:r>
            <a:r>
              <a:rPr lang="cs-CZ" sz="1400" b="0" dirty="0"/>
              <a:t> do skončení povinné školní docházky a poté do dosažení 19 let včetně, pokud nejsou výdělečně činné - 50% ceny zájezdu, </a:t>
            </a:r>
            <a:r>
              <a:rPr lang="cs-CZ" sz="1400" dirty="0"/>
              <a:t>maximálně 3 000,- Kč.</a:t>
            </a:r>
          </a:p>
          <a:p>
            <a:endParaRPr lang="cs-CZ" dirty="0" smtClean="0"/>
          </a:p>
          <a:p>
            <a:r>
              <a:rPr lang="cs-CZ" dirty="0" smtClean="0">
                <a:solidFill>
                  <a:srgbClr val="C00000"/>
                </a:solidFill>
              </a:rPr>
              <a:t>Žádost elektronická. Žádat lze pouze na stránkách ČD </a:t>
            </a:r>
            <a:r>
              <a:rPr lang="cs-CZ" dirty="0" err="1" smtClean="0">
                <a:solidFill>
                  <a:srgbClr val="C00000"/>
                </a:solidFill>
              </a:rPr>
              <a:t>travel</a:t>
            </a:r>
            <a:endParaRPr lang="cs-CZ" dirty="0" smtClean="0">
              <a:solidFill>
                <a:srgbClr val="C00000"/>
              </a:solidFill>
            </a:endParaRPr>
          </a:p>
          <a:p>
            <a:endParaRPr lang="cs-CZ" dirty="0"/>
          </a:p>
        </p:txBody>
      </p:sp>
    </p:spTree>
    <p:extLst>
      <p:ext uri="{BB962C8B-B14F-4D97-AF65-F5344CB8AC3E}">
        <p14:creationId xmlns:p14="http://schemas.microsoft.com/office/powerpoint/2010/main" val="342541094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Příspěvek na TDM</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38</a:t>
            </a:fld>
            <a:endParaRPr lang="cs-CZ" dirty="0"/>
          </a:p>
        </p:txBody>
      </p:sp>
      <p:sp>
        <p:nvSpPr>
          <p:cNvPr id="5" name="Zástupný symbol pro obsah 4"/>
          <p:cNvSpPr>
            <a:spLocks noGrp="1"/>
          </p:cNvSpPr>
          <p:nvPr>
            <p:ph sz="quarter" idx="17"/>
          </p:nvPr>
        </p:nvSpPr>
        <p:spPr>
          <a:xfrm>
            <a:off x="360000" y="989215"/>
            <a:ext cx="8424000" cy="4947197"/>
          </a:xfrm>
        </p:spPr>
        <p:txBody>
          <a:bodyPr>
            <a:normAutofit fontScale="85000" lnSpcReduction="10000"/>
          </a:bodyPr>
          <a:lstStyle/>
          <a:p>
            <a:endParaRPr lang="cs-CZ" dirty="0" smtClean="0"/>
          </a:p>
          <a:p>
            <a:r>
              <a:rPr lang="cs-CZ" b="0" dirty="0"/>
              <a:t>Příspěvek na TDM nebo LOP se poskytuje </a:t>
            </a:r>
            <a:r>
              <a:rPr lang="cs-CZ" dirty="0"/>
              <a:t>1x za kalendářní rok </a:t>
            </a:r>
            <a:r>
              <a:rPr lang="cs-CZ" b="0" dirty="0"/>
              <a:t>zaměstnancům v pracovním poměru, pokud jejich pracovní poměr ke dni podání žádosti trvá alespoň 6 měsíců pro děti do skončení povinné školní docházky a poté do dosažení 19 let včetně, pokud nejsou výdělečně činní (žádost musí být podána nejpozději v den, kdy dítě má 19. narozeniny, pokud bude žádost o příspěvek podána následující den po devatenáctých narozeninách, nemá již dítě na příspěvek nárok). </a:t>
            </a:r>
          </a:p>
          <a:p>
            <a:endParaRPr lang="cs-CZ" b="0" dirty="0"/>
          </a:p>
          <a:p>
            <a:r>
              <a:rPr lang="cs-CZ" b="0" dirty="0"/>
              <a:t>Výše příspěvku na TDM nebo LOP činí:</a:t>
            </a:r>
          </a:p>
          <a:p>
            <a:pPr lvl="0"/>
            <a:r>
              <a:rPr lang="cs-CZ" b="0" dirty="0"/>
              <a:t>50% ceny, </a:t>
            </a:r>
            <a:r>
              <a:rPr lang="cs-CZ" dirty="0"/>
              <a:t>maximálně 3 000,- Kč</a:t>
            </a:r>
            <a:r>
              <a:rPr lang="cs-CZ" b="0" dirty="0"/>
              <a:t>,</a:t>
            </a:r>
          </a:p>
          <a:p>
            <a:endParaRPr lang="cs-CZ" b="0" dirty="0"/>
          </a:p>
          <a:p>
            <a:r>
              <a:rPr lang="cs-CZ" dirty="0"/>
              <a:t>Příspěvek se poskytuje z prostředků centrálního sociálního fondu a administraci platby pořadateli TDM za pobyt dítěte zajišťuje CK ČD </a:t>
            </a:r>
            <a:r>
              <a:rPr lang="cs-CZ" dirty="0" err="1"/>
              <a:t>travel</a:t>
            </a:r>
            <a:r>
              <a:rPr lang="cs-CZ" dirty="0"/>
              <a:t>. </a:t>
            </a:r>
          </a:p>
          <a:p>
            <a:endParaRPr lang="cs-CZ" b="0" dirty="0"/>
          </a:p>
          <a:p>
            <a:r>
              <a:rPr lang="cs-CZ" b="0" dirty="0"/>
              <a:t>Vyplněnou žádost zašlete v elektronické podobě </a:t>
            </a:r>
            <a:r>
              <a:rPr lang="cs-CZ" b="0" dirty="0" smtClean="0"/>
              <a:t>na </a:t>
            </a:r>
            <a:r>
              <a:rPr lang="cs-CZ" b="0" dirty="0"/>
              <a:t>CK ČD </a:t>
            </a:r>
            <a:r>
              <a:rPr lang="cs-CZ" b="0" dirty="0" err="1"/>
              <a:t>travel</a:t>
            </a:r>
            <a:r>
              <a:rPr lang="cs-CZ" b="0" dirty="0"/>
              <a:t>. </a:t>
            </a:r>
            <a:r>
              <a:rPr lang="cs-CZ" b="0" dirty="0" smtClean="0"/>
              <a:t>CK ČD </a:t>
            </a:r>
            <a:r>
              <a:rPr lang="cs-CZ" b="0" dirty="0" err="1" smtClean="0"/>
              <a:t>travel</a:t>
            </a:r>
            <a:r>
              <a:rPr lang="cs-CZ" b="0" dirty="0" smtClean="0"/>
              <a:t> zajistí potvrzení poskytnutí příspěvku na TDM. Po schválení </a:t>
            </a:r>
            <a:r>
              <a:rPr lang="cs-CZ" b="0" dirty="0"/>
              <a:t>ověřenou žádost odešlete pořadateli TDM nebo LOP se žádostí o vystavení faktury na celkovou částku za TDM nebo LOP a odeslání na CK ČD </a:t>
            </a:r>
            <a:r>
              <a:rPr lang="cs-CZ" b="0" dirty="0" err="1"/>
              <a:t>travel</a:t>
            </a:r>
            <a:r>
              <a:rPr lang="cs-CZ" b="0" dirty="0"/>
              <a:t> (fakturační údaje a email adresa je uvedena na žádosti). Platba za TDM bude pořadateli uhrazena CK ČD </a:t>
            </a:r>
            <a:r>
              <a:rPr lang="cs-CZ" b="0" dirty="0" err="1"/>
              <a:t>travel</a:t>
            </a:r>
            <a:r>
              <a:rPr lang="cs-CZ" b="0" dirty="0"/>
              <a:t>. CK ČD </a:t>
            </a:r>
            <a:r>
              <a:rPr lang="cs-CZ" b="0" dirty="0" err="1"/>
              <a:t>travel</a:t>
            </a:r>
            <a:r>
              <a:rPr lang="cs-CZ" b="0" dirty="0"/>
              <a:t>, Vám zašle na Vámi uvedený email, popř. adresu, fakturu k zaplacení (cena bude ponížena o výši dotace</a:t>
            </a:r>
            <a:r>
              <a:rPr lang="cs-CZ" b="0" dirty="0" smtClean="0"/>
              <a:t>). </a:t>
            </a:r>
            <a:r>
              <a:rPr lang="cs-CZ" b="0" dirty="0" smtClean="0">
                <a:solidFill>
                  <a:srgbClr val="FF0000"/>
                </a:solidFill>
              </a:rPr>
              <a:t>Potvrzování poskytnutí příspěvku na TDM se již také provádí pouze elektronicky.</a:t>
            </a:r>
            <a:endParaRPr lang="cs-CZ" b="0" dirty="0">
              <a:solidFill>
                <a:srgbClr val="FF0000"/>
              </a:solidFill>
            </a:endParaRPr>
          </a:p>
          <a:p>
            <a:endParaRPr lang="cs-CZ" dirty="0"/>
          </a:p>
        </p:txBody>
      </p:sp>
    </p:spTree>
    <p:extLst>
      <p:ext uri="{BB962C8B-B14F-4D97-AF65-F5344CB8AC3E}">
        <p14:creationId xmlns:p14="http://schemas.microsoft.com/office/powerpoint/2010/main" val="10395639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Rekreační pobyty pro vybraná zaměstnání</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39</a:t>
            </a:fld>
            <a:endParaRPr lang="cs-CZ" dirty="0"/>
          </a:p>
        </p:txBody>
      </p:sp>
      <p:sp>
        <p:nvSpPr>
          <p:cNvPr id="5" name="Zástupný symbol pro obsah 4"/>
          <p:cNvSpPr>
            <a:spLocks noGrp="1"/>
          </p:cNvSpPr>
          <p:nvPr>
            <p:ph sz="quarter" idx="17"/>
          </p:nvPr>
        </p:nvSpPr>
        <p:spPr>
          <a:xfrm>
            <a:off x="360000" y="1221971"/>
            <a:ext cx="8424000" cy="3898669"/>
          </a:xfrm>
        </p:spPr>
        <p:txBody>
          <a:bodyPr/>
          <a:lstStyle/>
          <a:p>
            <a:pPr lvl="0" hangingPunct="0"/>
            <a:r>
              <a:rPr lang="cs-CZ" b="0" dirty="0"/>
              <a:t>Zaměstnancům, kteří mají uzavřenu pracovní smlouvu na zaměstnání </a:t>
            </a:r>
            <a:r>
              <a:rPr lang="cs-CZ" i="1" dirty="0"/>
              <a:t>Osobní pokladník KZAM: 42 143</a:t>
            </a:r>
            <a:r>
              <a:rPr lang="cs-CZ" b="0" dirty="0"/>
              <a:t>, je možno poskytnout rekreaci z katalogu ČD </a:t>
            </a:r>
            <a:r>
              <a:rPr lang="cs-CZ" b="0" dirty="0" err="1"/>
              <a:t>travel</a:t>
            </a:r>
            <a:r>
              <a:rPr lang="cs-CZ" b="0" dirty="0"/>
              <a:t> s. r. o. Stejně lze postupovat i u zaměstnání </a:t>
            </a:r>
            <a:r>
              <a:rPr lang="cs-CZ" i="1" dirty="0"/>
              <a:t>Strojvedoucí KZAM: 83 112, Posunovač KZAM: 83 136, Vedoucí posunu KZAM: 83 132, Vozmistr kolejových vozidel KZAM: 72 247 a Kontrolor kultury cestování KZAM:72 240</a:t>
            </a:r>
            <a:r>
              <a:rPr lang="cs-CZ" dirty="0"/>
              <a:t> v případě, že zaměstnanec v kalendářním roce dosáhne 60 let věku a více a v roce 2024 nemá nárok na KOP. </a:t>
            </a:r>
          </a:p>
          <a:p>
            <a:pPr hangingPunct="0"/>
            <a:r>
              <a:rPr lang="cs-CZ" b="0" dirty="0"/>
              <a:t> </a:t>
            </a:r>
            <a:endParaRPr lang="cs-CZ" dirty="0"/>
          </a:p>
          <a:p>
            <a:pPr hangingPunct="0"/>
            <a:r>
              <a:rPr lang="cs-CZ" b="0" dirty="0"/>
              <a:t>Na tuto rekreaci má nárok zaměstnanec, který odpracoval u ČD nepřetržitě nejméně 20 let a z toho 10 let ve výše uvedených zaměstnání.</a:t>
            </a:r>
            <a:endParaRPr lang="cs-CZ" dirty="0"/>
          </a:p>
          <a:p>
            <a:endParaRPr lang="cs-CZ" b="0" dirty="0"/>
          </a:p>
          <a:p>
            <a:r>
              <a:rPr lang="cs-CZ" b="0" dirty="0"/>
              <a:t>Na tuto rekreaci mají nárok také zaměstnanci, kteří mají uzavřenu pracovní smlouvu na zaměstnání s nárokem na KOP a splňují podmínku poskytnutí KOP, ale z důvodu uzavření pracovní smlouvy na kratší pracovní dobu jim KOP nemůže být poskytnuta.</a:t>
            </a:r>
            <a:endParaRPr lang="cs-CZ" dirty="0"/>
          </a:p>
        </p:txBody>
      </p:sp>
    </p:spTree>
    <p:extLst>
      <p:ext uri="{BB962C8B-B14F-4D97-AF65-F5344CB8AC3E}">
        <p14:creationId xmlns:p14="http://schemas.microsoft.com/office/powerpoint/2010/main" val="31640101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Svátkové právo</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4</a:t>
            </a:fld>
            <a:endParaRPr lang="cs-CZ" dirty="0"/>
          </a:p>
        </p:txBody>
      </p:sp>
      <p:sp>
        <p:nvSpPr>
          <p:cNvPr id="5" name="Zástupný symbol pro obsah 4"/>
          <p:cNvSpPr>
            <a:spLocks noGrp="1"/>
          </p:cNvSpPr>
          <p:nvPr>
            <p:ph sz="quarter" idx="17"/>
          </p:nvPr>
        </p:nvSpPr>
        <p:spPr>
          <a:xfrm>
            <a:off x="251934" y="905105"/>
            <a:ext cx="8424000" cy="4316412"/>
          </a:xfrm>
        </p:spPr>
        <p:txBody>
          <a:bodyPr>
            <a:normAutofit fontScale="25000" lnSpcReduction="20000"/>
          </a:bodyPr>
          <a:lstStyle/>
          <a:p>
            <a:r>
              <a:rPr lang="cs-CZ" dirty="0" smtClean="0"/>
              <a:t> </a:t>
            </a:r>
          </a:p>
          <a:p>
            <a:r>
              <a:rPr lang="cs-CZ" sz="5600" b="0" dirty="0" smtClean="0"/>
              <a:t>Zaměstnavatel </a:t>
            </a:r>
            <a:r>
              <a:rPr lang="cs-CZ" sz="5600" b="0" dirty="0"/>
              <a:t>naplánuje v rámci rozvržení pracovní doby do </a:t>
            </a:r>
            <a:r>
              <a:rPr lang="cs-CZ" sz="5600" dirty="0"/>
              <a:t>30. listopadu 2025</a:t>
            </a:r>
            <a:r>
              <a:rPr lang="cs-CZ" sz="5600" b="0" dirty="0"/>
              <a:t> každému zaměstnanci s nerovnoměrně rozvrženou pracovní dobou (</a:t>
            </a:r>
            <a:r>
              <a:rPr lang="cs-CZ" sz="5600" dirty="0"/>
              <a:t>mimo zaměstnanců v zaměstnání strojvedoucí KZAM 83 112 a vozmistr kolejových vozidel  KZAM 72 </a:t>
            </a:r>
            <a:r>
              <a:rPr lang="cs-CZ" sz="5600" dirty="0" smtClean="0"/>
              <a:t>247)</a:t>
            </a:r>
            <a:r>
              <a:rPr lang="cs-CZ" sz="5600" b="0" dirty="0" smtClean="0"/>
              <a:t>, </a:t>
            </a:r>
            <a:r>
              <a:rPr lang="cs-CZ" sz="5600" dirty="0"/>
              <a:t>nejméně poměrnou část týdenní pracovní doby připadající na šest kalendářních dnů, která odpovídá příslušné stanovené týdenní pracovní době (30:51, 32:09, 34:17 hod)</a:t>
            </a:r>
            <a:r>
              <a:rPr lang="cs-CZ" sz="5600" b="0" dirty="0"/>
              <a:t> na dny svátků tak, aby nebyl narušen odpočinek mezi směnami a nepřetržitý odpočinek v týdnu. Podmínkou je sjednání pracovního poměru na stanovenou týdenní pracovní dobu a trvání pracovního poměru po celý kalendářní rok. </a:t>
            </a:r>
          </a:p>
          <a:p>
            <a:r>
              <a:rPr lang="cs-CZ" sz="5600" b="0" dirty="0"/>
              <a:t> </a:t>
            </a:r>
          </a:p>
          <a:p>
            <a:r>
              <a:rPr lang="cs-CZ" sz="5600" b="0" dirty="0"/>
              <a:t>U zaměstnanců zařazených </a:t>
            </a:r>
            <a:r>
              <a:rPr lang="cs-CZ" sz="5600" dirty="0"/>
              <a:t>v režimu letmo v zaměstnání strojvedoucí KZAM 83 112 a vozmistr kolejových vozidel KZAM 72247</a:t>
            </a:r>
            <a:r>
              <a:rPr lang="cs-CZ" sz="5600" b="0" dirty="0"/>
              <a:t>, vzniká při nenaplánování směny </a:t>
            </a:r>
            <a:r>
              <a:rPr lang="cs-CZ" sz="5600" dirty="0"/>
              <a:t>ve dnech pondělí, až pátek</a:t>
            </a:r>
            <a:r>
              <a:rPr lang="cs-CZ" sz="5600" b="0" dirty="0"/>
              <a:t>, na které připadne svátek, </a:t>
            </a:r>
            <a:r>
              <a:rPr lang="cs-CZ" sz="5600" dirty="0"/>
              <a:t>nárok na náhradu mzdy ve výši průměrného výdělku za poměrnou část týdenní pracovní doby připadající na jeden kalendářní den, která odpovídá příslušné stanovené týdenní pracovní době.</a:t>
            </a:r>
          </a:p>
          <a:p>
            <a:r>
              <a:rPr lang="cs-CZ" sz="5600" b="0" dirty="0"/>
              <a:t> </a:t>
            </a:r>
          </a:p>
          <a:p>
            <a:r>
              <a:rPr lang="cs-CZ" sz="5600" dirty="0"/>
              <a:t>Pro měsíc prosinec </a:t>
            </a:r>
            <a:r>
              <a:rPr lang="cs-CZ" sz="5600" b="0" dirty="0"/>
              <a:t>se ustanovení výše uvedeného článku </a:t>
            </a:r>
            <a:r>
              <a:rPr lang="cs-CZ" sz="5600" dirty="0"/>
              <a:t>nepoužijí</a:t>
            </a:r>
            <a:r>
              <a:rPr lang="cs-CZ" sz="5600" b="0" dirty="0"/>
              <a:t>, bližší podmínky upřesňuje metodický pokyn k PKS ČD, a.s. na rok 2025.</a:t>
            </a:r>
          </a:p>
          <a:p>
            <a:r>
              <a:rPr lang="cs-CZ" sz="4400" dirty="0"/>
              <a:t> </a:t>
            </a:r>
          </a:p>
          <a:p>
            <a:r>
              <a:rPr lang="cs-CZ" dirty="0" smtClean="0"/>
              <a:t>. </a:t>
            </a:r>
            <a:endParaRPr lang="cs-CZ" dirty="0"/>
          </a:p>
          <a:p>
            <a:endParaRPr lang="cs-CZ" dirty="0"/>
          </a:p>
        </p:txBody>
      </p:sp>
    </p:spTree>
    <p:extLst>
      <p:ext uri="{BB962C8B-B14F-4D97-AF65-F5344CB8AC3E}">
        <p14:creationId xmlns:p14="http://schemas.microsoft.com/office/powerpoint/2010/main" val="22071275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Rekreační pobyty pro vybraná zaměstnání</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40</a:t>
            </a:fld>
            <a:endParaRPr lang="cs-CZ" dirty="0"/>
          </a:p>
        </p:txBody>
      </p:sp>
      <p:sp>
        <p:nvSpPr>
          <p:cNvPr id="5" name="Zástupný symbol pro obsah 4"/>
          <p:cNvSpPr>
            <a:spLocks noGrp="1"/>
          </p:cNvSpPr>
          <p:nvPr>
            <p:ph sz="quarter" idx="17"/>
          </p:nvPr>
        </p:nvSpPr>
        <p:spPr>
          <a:xfrm>
            <a:off x="360000" y="1105594"/>
            <a:ext cx="8424000" cy="3665912"/>
          </a:xfrm>
        </p:spPr>
        <p:txBody>
          <a:bodyPr/>
          <a:lstStyle/>
          <a:p>
            <a:pPr lvl="0" hangingPunct="0"/>
            <a:endParaRPr lang="cs-CZ" b="0" dirty="0" smtClean="0"/>
          </a:p>
          <a:p>
            <a:pPr lvl="0" hangingPunct="0"/>
            <a:endParaRPr lang="cs-CZ" b="0" dirty="0"/>
          </a:p>
          <a:p>
            <a:pPr lvl="0" hangingPunct="0"/>
            <a:r>
              <a:rPr lang="cs-CZ" b="0" dirty="0" smtClean="0"/>
              <a:t>Dále </a:t>
            </a:r>
            <a:r>
              <a:rPr lang="cs-CZ" b="0" dirty="0"/>
              <a:t>se tyto rekreační pobyty poskytnou zaměstnancům, kteří mají uzavřenu pracovní smlouvu na zaměstnání </a:t>
            </a:r>
            <a:r>
              <a:rPr lang="cs-CZ" i="1" dirty="0"/>
              <a:t>Strojvedoucí KZAM: 83 112, Vlakvedoucí osobních vlaků KZAM: 51 121, Průvodčí osobních vlaků KZAM: 51 122, Vedoucí stevard SC Pendolino KZAM: 51 124, Stevard SC Pendolino KZAM: 51 125, Průvodčí osobních vlaků – stevard KZAM: 51 126, Posunovač KZAM: 83 136, Vedoucí posunu KZAM: 83 132, Vozmistr kolejových vozidel KZAM: 72 247, Kontrolor Kultury cestování KZAM: 72 240.</a:t>
            </a:r>
            <a:r>
              <a:rPr lang="cs-CZ" dirty="0"/>
              <a:t> </a:t>
            </a:r>
          </a:p>
          <a:p>
            <a:pPr hangingPunct="0"/>
            <a:r>
              <a:rPr lang="cs-CZ" b="0" dirty="0"/>
              <a:t> </a:t>
            </a:r>
            <a:endParaRPr lang="cs-CZ" dirty="0"/>
          </a:p>
          <a:p>
            <a:pPr hangingPunct="0"/>
            <a:r>
              <a:rPr lang="cs-CZ" b="0" dirty="0"/>
              <a:t>Zaměstnanec v uvedených zaměstnání musí splnit podmínku odpracování u ČD nepřetržitě </a:t>
            </a:r>
            <a:r>
              <a:rPr lang="cs-CZ" dirty="0"/>
              <a:t>minimálně 15 let a maximálně 20 let </a:t>
            </a:r>
            <a:r>
              <a:rPr lang="cs-CZ" b="0" dirty="0"/>
              <a:t>a z toho 10 let ve výše uvedených zaměstnání.</a:t>
            </a:r>
            <a:endParaRPr lang="cs-CZ" dirty="0"/>
          </a:p>
          <a:p>
            <a:endParaRPr lang="cs-CZ" dirty="0"/>
          </a:p>
        </p:txBody>
      </p:sp>
    </p:spTree>
    <p:extLst>
      <p:ext uri="{BB962C8B-B14F-4D97-AF65-F5344CB8AC3E}">
        <p14:creationId xmlns:p14="http://schemas.microsoft.com/office/powerpoint/2010/main" val="243880748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Rekreační pobyty pro vybraná </a:t>
            </a:r>
            <a:r>
              <a:rPr lang="cs-CZ" dirty="0" smtClean="0"/>
              <a:t>zaměstnání + </a:t>
            </a:r>
            <a:r>
              <a:rPr lang="cs-CZ" dirty="0" err="1" smtClean="0"/>
              <a:t>benefitní</a:t>
            </a:r>
            <a:r>
              <a:rPr lang="cs-CZ" dirty="0" smtClean="0"/>
              <a:t> limit</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41</a:t>
            </a:fld>
            <a:endParaRPr lang="cs-CZ" dirty="0"/>
          </a:p>
        </p:txBody>
      </p:sp>
      <p:sp>
        <p:nvSpPr>
          <p:cNvPr id="5" name="Zástupný symbol pro obsah 4"/>
          <p:cNvSpPr>
            <a:spLocks noGrp="1"/>
          </p:cNvSpPr>
          <p:nvPr>
            <p:ph sz="quarter" idx="17"/>
          </p:nvPr>
        </p:nvSpPr>
        <p:spPr>
          <a:xfrm>
            <a:off x="360000" y="1155470"/>
            <a:ext cx="8424000" cy="4355868"/>
          </a:xfrm>
        </p:spPr>
        <p:txBody>
          <a:bodyPr/>
          <a:lstStyle/>
          <a:p>
            <a:endParaRPr lang="cs-CZ" b="0" dirty="0" smtClean="0"/>
          </a:p>
          <a:p>
            <a:endParaRPr lang="cs-CZ" b="0" dirty="0"/>
          </a:p>
          <a:p>
            <a:r>
              <a:rPr lang="cs-CZ" b="0" dirty="0" smtClean="0"/>
              <a:t>Délka </a:t>
            </a:r>
            <a:r>
              <a:rPr lang="cs-CZ" b="0" dirty="0"/>
              <a:t>této rekreace činí </a:t>
            </a:r>
            <a:r>
              <a:rPr lang="cs-CZ" dirty="0"/>
              <a:t>7 pobytových dnů </a:t>
            </a:r>
            <a:r>
              <a:rPr lang="cs-CZ" b="0" dirty="0"/>
              <a:t>a zaměstnavatel na ni </a:t>
            </a:r>
            <a:r>
              <a:rPr lang="cs-CZ" dirty="0"/>
              <a:t>neposkytuje pracovní volno</a:t>
            </a:r>
            <a:r>
              <a:rPr lang="cs-CZ" b="0" dirty="0"/>
              <a:t> (zaměstnanec musí čerpat dovolenou). </a:t>
            </a:r>
          </a:p>
          <a:p>
            <a:endParaRPr lang="cs-CZ" b="0" dirty="0"/>
          </a:p>
          <a:p>
            <a:r>
              <a:rPr lang="cs-CZ" b="0" dirty="0"/>
              <a:t>Výše příspěvku zaměstnavatele na rekreaci pro vybraná zaměstnání činí </a:t>
            </a:r>
            <a:r>
              <a:rPr lang="cs-CZ" dirty="0"/>
              <a:t>10 000,- Kč. </a:t>
            </a:r>
            <a:r>
              <a:rPr lang="cs-CZ" b="0" dirty="0" err="1" smtClean="0"/>
              <a:t>Zbý</a:t>
            </a:r>
            <a:endParaRPr lang="cs-CZ" b="0" dirty="0" smtClean="0"/>
          </a:p>
          <a:p>
            <a:r>
              <a:rPr lang="cs-CZ" b="0" dirty="0" err="1" smtClean="0"/>
              <a:t>vající</a:t>
            </a:r>
            <a:r>
              <a:rPr lang="cs-CZ" b="0" dirty="0" smtClean="0"/>
              <a:t> </a:t>
            </a:r>
            <a:r>
              <a:rPr lang="cs-CZ" b="0" dirty="0"/>
              <a:t>část z ceny rekreace hradí zaměstnanec jako spoluúčast</a:t>
            </a:r>
            <a:r>
              <a:rPr lang="cs-CZ" b="0" dirty="0" smtClean="0"/>
              <a:t>.</a:t>
            </a:r>
          </a:p>
          <a:p>
            <a:endParaRPr lang="cs-CZ" b="0" dirty="0"/>
          </a:p>
          <a:p>
            <a:r>
              <a:rPr lang="cs-CZ" dirty="0" smtClean="0">
                <a:solidFill>
                  <a:srgbClr val="C00000"/>
                </a:solidFill>
              </a:rPr>
              <a:t>Žádá se pouze elektronicky na stránkách ČD </a:t>
            </a:r>
            <a:r>
              <a:rPr lang="cs-CZ" dirty="0" err="1" smtClean="0">
                <a:solidFill>
                  <a:srgbClr val="C00000"/>
                </a:solidFill>
              </a:rPr>
              <a:t>travel</a:t>
            </a:r>
            <a:r>
              <a:rPr lang="cs-CZ" dirty="0" smtClean="0">
                <a:solidFill>
                  <a:srgbClr val="C00000"/>
                </a:solidFill>
              </a:rPr>
              <a:t> v kategorii „Lázeňské pobyty“</a:t>
            </a:r>
          </a:p>
          <a:p>
            <a:endParaRPr lang="cs-CZ" b="0" dirty="0"/>
          </a:p>
          <a:p>
            <a:r>
              <a:rPr lang="cs-CZ" dirty="0" smtClean="0"/>
              <a:t>	</a:t>
            </a:r>
            <a:r>
              <a:rPr lang="cs-CZ" u="sng" dirty="0" err="1" smtClean="0"/>
              <a:t>Benefitní</a:t>
            </a:r>
            <a:r>
              <a:rPr lang="cs-CZ" u="sng" dirty="0" smtClean="0"/>
              <a:t> limit v roce 2025:</a:t>
            </a:r>
          </a:p>
          <a:p>
            <a:endParaRPr lang="cs-CZ" u="sng" dirty="0"/>
          </a:p>
          <a:p>
            <a:r>
              <a:rPr lang="cs-CZ" b="0" dirty="0" smtClean="0"/>
              <a:t>	</a:t>
            </a:r>
            <a:r>
              <a:rPr lang="cs-CZ" dirty="0" smtClean="0"/>
              <a:t>23 278,- Kč </a:t>
            </a:r>
            <a:r>
              <a:rPr lang="cs-CZ" b="0" dirty="0" smtClean="0"/>
              <a:t>volnočasové benefity (rekreace; TDM; apod.)</a:t>
            </a:r>
            <a:endParaRPr lang="cs-CZ" b="0" dirty="0"/>
          </a:p>
          <a:p>
            <a:r>
              <a:rPr lang="cs-CZ" b="0" dirty="0" smtClean="0"/>
              <a:t>	</a:t>
            </a:r>
            <a:r>
              <a:rPr lang="cs-CZ" dirty="0" smtClean="0"/>
              <a:t>46 557,- Kč</a:t>
            </a:r>
            <a:r>
              <a:rPr lang="cs-CZ" b="0" dirty="0" smtClean="0"/>
              <a:t> zdravotní benefity (KOP; lékař na telefonu; rekreace pro vybraná 			   zaměstnání)</a:t>
            </a:r>
            <a:endParaRPr lang="cs-CZ" b="0" dirty="0"/>
          </a:p>
        </p:txBody>
      </p:sp>
    </p:spTree>
    <p:extLst>
      <p:ext uri="{BB962C8B-B14F-4D97-AF65-F5344CB8AC3E}">
        <p14:creationId xmlns:p14="http://schemas.microsoft.com/office/powerpoint/2010/main" val="16722919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Příspěvek na PS; DPS; DIP</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42</a:t>
            </a:fld>
            <a:endParaRPr lang="cs-CZ" dirty="0"/>
          </a:p>
        </p:txBody>
      </p:sp>
      <p:sp>
        <p:nvSpPr>
          <p:cNvPr id="5" name="Zástupný symbol pro obsah 4"/>
          <p:cNvSpPr>
            <a:spLocks noGrp="1"/>
          </p:cNvSpPr>
          <p:nvPr>
            <p:ph sz="quarter" idx="17"/>
          </p:nvPr>
        </p:nvSpPr>
        <p:spPr>
          <a:xfrm>
            <a:off x="360363" y="1620000"/>
            <a:ext cx="8424000" cy="4316412"/>
          </a:xfrm>
        </p:spPr>
        <p:txBody>
          <a:bodyPr/>
          <a:lstStyle/>
          <a:p>
            <a:endParaRPr lang="cs-CZ" dirty="0" smtClean="0"/>
          </a:p>
          <a:p>
            <a:r>
              <a:rPr lang="cs-CZ" dirty="0"/>
              <a:t>	</a:t>
            </a:r>
          </a:p>
        </p:txBody>
      </p:sp>
      <p:graphicFrame>
        <p:nvGraphicFramePr>
          <p:cNvPr id="6" name="Tabulka 5"/>
          <p:cNvGraphicFramePr>
            <a:graphicFrameLocks noGrp="1"/>
          </p:cNvGraphicFramePr>
          <p:nvPr>
            <p:extLst>
              <p:ext uri="{D42A27DB-BD31-4B8C-83A1-F6EECF244321}">
                <p14:modId xmlns:p14="http://schemas.microsoft.com/office/powerpoint/2010/main" val="1928598431"/>
              </p:ext>
            </p:extLst>
          </p:nvPr>
        </p:nvGraphicFramePr>
        <p:xfrm>
          <a:off x="1130531" y="990444"/>
          <a:ext cx="6492240" cy="3656372"/>
        </p:xfrm>
        <a:graphic>
          <a:graphicData uri="http://schemas.openxmlformats.org/drawingml/2006/table">
            <a:tbl>
              <a:tblPr>
                <a:tableStyleId>{5C22544A-7EE6-4342-B048-85BDC9FD1C3A}</a:tableStyleId>
              </a:tblPr>
              <a:tblGrid>
                <a:gridCol w="4791892">
                  <a:extLst>
                    <a:ext uri="{9D8B030D-6E8A-4147-A177-3AD203B41FA5}">
                      <a16:colId xmlns:a16="http://schemas.microsoft.com/office/drawing/2014/main" val="1625012354"/>
                    </a:ext>
                  </a:extLst>
                </a:gridCol>
                <a:gridCol w="1700348">
                  <a:extLst>
                    <a:ext uri="{9D8B030D-6E8A-4147-A177-3AD203B41FA5}">
                      <a16:colId xmlns:a16="http://schemas.microsoft.com/office/drawing/2014/main" val="4164961776"/>
                    </a:ext>
                  </a:extLst>
                </a:gridCol>
              </a:tblGrid>
              <a:tr h="585297">
                <a:tc>
                  <a:txBody>
                    <a:bodyPr/>
                    <a:lstStyle/>
                    <a:p>
                      <a:pPr algn="just" hangingPunct="0">
                        <a:spcAft>
                          <a:spcPts val="0"/>
                        </a:spcAft>
                      </a:pPr>
                      <a:r>
                        <a:rPr lang="cs-CZ" sz="1000" b="1" dirty="0">
                          <a:effectLst/>
                        </a:rPr>
                        <a:t>Kategorie zaměstnanců</a:t>
                      </a:r>
                      <a:endParaRPr lang="cs-CZ" sz="1000" b="1"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hangingPunct="0">
                        <a:spcAft>
                          <a:spcPts val="0"/>
                        </a:spcAft>
                      </a:pPr>
                      <a:r>
                        <a:rPr lang="cs-CZ" sz="1000" b="1" dirty="0" smtClean="0">
                          <a:effectLst/>
                        </a:rPr>
                        <a:t>Příspěvek na PS; DPS nebo DIP/Kč </a:t>
                      </a:r>
                      <a:r>
                        <a:rPr lang="cs-CZ" sz="1000" b="0" dirty="0" smtClean="0">
                          <a:effectLst/>
                        </a:rPr>
                        <a:t>(ze SF ČD příspěvek </a:t>
                      </a:r>
                      <a:r>
                        <a:rPr lang="cs-CZ" sz="1000" b="1" dirty="0" smtClean="0">
                          <a:effectLst/>
                        </a:rPr>
                        <a:t>600,- K</a:t>
                      </a:r>
                      <a:r>
                        <a:rPr lang="cs-CZ" sz="1000" b="0" dirty="0" smtClean="0">
                          <a:effectLst/>
                        </a:rPr>
                        <a:t>č/ měsíc)</a:t>
                      </a:r>
                      <a:endParaRPr lang="cs-CZ" sz="1000" b="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3497757280"/>
                  </a:ext>
                </a:extLst>
              </a:tr>
              <a:tr h="614215">
                <a:tc>
                  <a:txBody>
                    <a:bodyPr/>
                    <a:lstStyle/>
                    <a:p>
                      <a:pPr algn="just" hangingPunct="0">
                        <a:spcAft>
                          <a:spcPts val="0"/>
                        </a:spcAft>
                      </a:pPr>
                      <a:r>
                        <a:rPr lang="cs-CZ" sz="1200" dirty="0">
                          <a:effectLst/>
                        </a:rPr>
                        <a:t>neoznačené profese - kategorie 1 </a:t>
                      </a:r>
                      <a:r>
                        <a:rPr lang="cs-CZ" sz="1200" dirty="0" smtClean="0">
                          <a:effectLst/>
                        </a:rPr>
                        <a:t>(administrativa a zaměstnanci</a:t>
                      </a:r>
                      <a:r>
                        <a:rPr lang="cs-CZ" sz="1200" baseline="0" dirty="0" smtClean="0">
                          <a:effectLst/>
                        </a:rPr>
                        <a:t> neuvedení  v ostatních kategoriích)</a:t>
                      </a:r>
                      <a:endParaRPr lang="cs-CZ" sz="10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r" hangingPunct="0">
                        <a:spcAft>
                          <a:spcPts val="0"/>
                        </a:spcAft>
                      </a:pPr>
                      <a:r>
                        <a:rPr lang="cs-CZ" sz="1200" b="1" dirty="0">
                          <a:effectLst/>
                        </a:rPr>
                        <a:t>900</a:t>
                      </a:r>
                      <a:endParaRPr lang="cs-CZ" sz="1000" b="1"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24584680"/>
                  </a:ext>
                </a:extLst>
              </a:tr>
              <a:tr h="614215">
                <a:tc>
                  <a:txBody>
                    <a:bodyPr/>
                    <a:lstStyle/>
                    <a:p>
                      <a:pPr algn="just" hangingPunct="0">
                        <a:spcAft>
                          <a:spcPts val="0"/>
                        </a:spcAft>
                      </a:pPr>
                      <a:r>
                        <a:rPr lang="cs-CZ" sz="1200" dirty="0">
                          <a:effectLst/>
                        </a:rPr>
                        <a:t>vybrané profese - kategorie </a:t>
                      </a:r>
                      <a:r>
                        <a:rPr lang="cs-CZ" sz="1200" dirty="0" smtClean="0">
                          <a:effectLst/>
                        </a:rPr>
                        <a:t>2 (např. osobní</a:t>
                      </a:r>
                      <a:r>
                        <a:rPr lang="cs-CZ" sz="1200" baseline="0" dirty="0" smtClean="0">
                          <a:effectLst/>
                        </a:rPr>
                        <a:t> pokladní, mechanik, zámečník, elektromechanik, a další)</a:t>
                      </a:r>
                      <a:endParaRPr lang="cs-CZ" sz="10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r" hangingPunct="0">
                        <a:spcAft>
                          <a:spcPts val="0"/>
                        </a:spcAft>
                      </a:pPr>
                      <a:r>
                        <a:rPr lang="cs-CZ" sz="1200" b="1" dirty="0">
                          <a:effectLst/>
                        </a:rPr>
                        <a:t>1000</a:t>
                      </a:r>
                      <a:endParaRPr lang="cs-CZ" sz="1000" b="1"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7905157"/>
                  </a:ext>
                </a:extLst>
              </a:tr>
              <a:tr h="614215">
                <a:tc>
                  <a:txBody>
                    <a:bodyPr/>
                    <a:lstStyle/>
                    <a:p>
                      <a:pPr algn="just" hangingPunct="0">
                        <a:spcAft>
                          <a:spcPts val="0"/>
                        </a:spcAft>
                      </a:pPr>
                      <a:r>
                        <a:rPr lang="cs-CZ" sz="1200" dirty="0">
                          <a:effectLst/>
                        </a:rPr>
                        <a:t>vybrané profese - kategorie </a:t>
                      </a:r>
                      <a:r>
                        <a:rPr lang="cs-CZ" sz="1200" dirty="0" smtClean="0">
                          <a:effectLst/>
                        </a:rPr>
                        <a:t>3 (např. dispečer, strojmistr, komandující, vlakový revizor,</a:t>
                      </a:r>
                      <a:r>
                        <a:rPr lang="cs-CZ" sz="1200" baseline="0" dirty="0" smtClean="0">
                          <a:effectLst/>
                        </a:rPr>
                        <a:t> a další)</a:t>
                      </a:r>
                      <a:endParaRPr lang="cs-CZ" sz="10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r" hangingPunct="0">
                        <a:spcAft>
                          <a:spcPts val="0"/>
                        </a:spcAft>
                      </a:pPr>
                      <a:r>
                        <a:rPr lang="cs-CZ" sz="1200" b="1" dirty="0">
                          <a:effectLst/>
                        </a:rPr>
                        <a:t>1200</a:t>
                      </a:r>
                      <a:endParaRPr lang="cs-CZ" sz="1000" b="1"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434883085"/>
                  </a:ext>
                </a:extLst>
              </a:tr>
              <a:tr h="614215">
                <a:tc>
                  <a:txBody>
                    <a:bodyPr/>
                    <a:lstStyle/>
                    <a:p>
                      <a:pPr algn="just" hangingPunct="0">
                        <a:spcAft>
                          <a:spcPts val="0"/>
                        </a:spcAft>
                      </a:pPr>
                      <a:r>
                        <a:rPr lang="cs-CZ" sz="1200" dirty="0">
                          <a:effectLst/>
                        </a:rPr>
                        <a:t>vybrané profese - kategorie </a:t>
                      </a:r>
                      <a:r>
                        <a:rPr lang="cs-CZ" sz="1200" dirty="0" smtClean="0">
                          <a:effectLst/>
                        </a:rPr>
                        <a:t>4 (např. vozmistr, kontrolor vozby, posunovač, vedoucí posunu, a další)</a:t>
                      </a:r>
                      <a:endParaRPr lang="cs-CZ" sz="10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r" hangingPunct="0">
                        <a:spcAft>
                          <a:spcPts val="0"/>
                        </a:spcAft>
                      </a:pPr>
                      <a:r>
                        <a:rPr lang="cs-CZ" sz="1200" b="1" dirty="0">
                          <a:effectLst/>
                        </a:rPr>
                        <a:t>1200</a:t>
                      </a:r>
                      <a:endParaRPr lang="cs-CZ" sz="1000" b="1"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3918918415"/>
                  </a:ext>
                </a:extLst>
              </a:tr>
              <a:tr h="614215">
                <a:tc>
                  <a:txBody>
                    <a:bodyPr/>
                    <a:lstStyle/>
                    <a:p>
                      <a:pPr algn="just" hangingPunct="0">
                        <a:spcAft>
                          <a:spcPts val="0"/>
                        </a:spcAft>
                      </a:pPr>
                      <a:r>
                        <a:rPr lang="cs-CZ" sz="1200" dirty="0">
                          <a:effectLst/>
                        </a:rPr>
                        <a:t>vybrané profese-  kategorie </a:t>
                      </a:r>
                      <a:r>
                        <a:rPr lang="cs-CZ" sz="1200" dirty="0" smtClean="0">
                          <a:effectLst/>
                        </a:rPr>
                        <a:t>5 (vlakvedoucí,</a:t>
                      </a:r>
                      <a:r>
                        <a:rPr lang="cs-CZ" sz="1200" baseline="0" dirty="0" smtClean="0">
                          <a:effectLst/>
                        </a:rPr>
                        <a:t> průvodčí, strojvedoucí, strojvedoucí v přípravě)</a:t>
                      </a:r>
                      <a:endParaRPr lang="cs-CZ" sz="10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r" hangingPunct="0">
                        <a:spcAft>
                          <a:spcPts val="0"/>
                        </a:spcAft>
                      </a:pPr>
                      <a:r>
                        <a:rPr lang="cs-CZ" sz="1200" b="1" dirty="0">
                          <a:effectLst/>
                        </a:rPr>
                        <a:t>1350</a:t>
                      </a:r>
                      <a:endParaRPr lang="cs-CZ" sz="1000" b="1"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183671819"/>
                  </a:ext>
                </a:extLst>
              </a:tr>
            </a:tbl>
          </a:graphicData>
        </a:graphic>
      </p:graphicFrame>
    </p:spTree>
    <p:extLst>
      <p:ext uri="{BB962C8B-B14F-4D97-AF65-F5344CB8AC3E}">
        <p14:creationId xmlns:p14="http://schemas.microsoft.com/office/powerpoint/2010/main" val="29480696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Příspěvek na PS; DPS; DIP</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43</a:t>
            </a:fld>
            <a:endParaRPr lang="cs-CZ" dirty="0"/>
          </a:p>
        </p:txBody>
      </p:sp>
      <p:sp>
        <p:nvSpPr>
          <p:cNvPr id="5" name="Zástupný symbol pro obsah 4"/>
          <p:cNvSpPr>
            <a:spLocks noGrp="1"/>
          </p:cNvSpPr>
          <p:nvPr>
            <p:ph sz="quarter" idx="17"/>
          </p:nvPr>
        </p:nvSpPr>
        <p:spPr>
          <a:xfrm>
            <a:off x="360000" y="1446416"/>
            <a:ext cx="8424000" cy="3092334"/>
          </a:xfrm>
        </p:spPr>
        <p:txBody>
          <a:bodyPr/>
          <a:lstStyle/>
          <a:p>
            <a:endParaRPr lang="cs-CZ" dirty="0" smtClean="0"/>
          </a:p>
          <a:p>
            <a:endParaRPr lang="cs-CZ" dirty="0"/>
          </a:p>
          <a:p>
            <a:endParaRPr lang="cs-CZ" dirty="0" smtClean="0"/>
          </a:p>
          <a:p>
            <a:r>
              <a:rPr lang="cs-CZ" b="0" dirty="0" smtClean="0">
                <a:latin typeface="Arial" panose="020B0604020202020204" pitchFamily="34" charset="0"/>
                <a:ea typeface="Times New Roman" panose="02020603050405020304" pitchFamily="18" charset="0"/>
              </a:rPr>
              <a:t>Musí být sjednán </a:t>
            </a:r>
            <a:r>
              <a:rPr lang="cs-CZ" b="0" dirty="0">
                <a:latin typeface="Arial" panose="020B0604020202020204" pitchFamily="34" charset="0"/>
                <a:ea typeface="Times New Roman" panose="02020603050405020304" pitchFamily="18" charset="0"/>
              </a:rPr>
              <a:t>účastnický příspěvek ve výši nejméně </a:t>
            </a:r>
            <a:r>
              <a:rPr lang="cs-CZ" dirty="0">
                <a:latin typeface="Arial" panose="020B0604020202020204" pitchFamily="34" charset="0"/>
                <a:ea typeface="Times New Roman" panose="02020603050405020304" pitchFamily="18" charset="0"/>
              </a:rPr>
              <a:t>500,- Kč měsíčně</a:t>
            </a:r>
            <a:r>
              <a:rPr lang="cs-CZ" b="0" dirty="0">
                <a:latin typeface="Arial" panose="020B0604020202020204" pitchFamily="34" charset="0"/>
                <a:ea typeface="Times New Roman" panose="02020603050405020304" pitchFamily="18" charset="0"/>
              </a:rPr>
              <a:t>, který bude zaměstnanci srážen ze mzdy prostřednictvím příslušné mzdové účtárny. </a:t>
            </a:r>
            <a:endParaRPr lang="cs-CZ" b="0" dirty="0" smtClean="0">
              <a:latin typeface="Arial" panose="020B0604020202020204" pitchFamily="34" charset="0"/>
              <a:ea typeface="Times New Roman" panose="02020603050405020304" pitchFamily="18" charset="0"/>
            </a:endParaRPr>
          </a:p>
          <a:p>
            <a:r>
              <a:rPr lang="cs-CZ" dirty="0" smtClean="0">
                <a:latin typeface="Arial" panose="020B0604020202020204" pitchFamily="34" charset="0"/>
                <a:ea typeface="Times New Roman" panose="02020603050405020304" pitchFamily="18" charset="0"/>
              </a:rPr>
              <a:t>V</a:t>
            </a:r>
            <a:r>
              <a:rPr lang="cs-CZ" dirty="0">
                <a:latin typeface="Arial" panose="020B0604020202020204" pitchFamily="34" charset="0"/>
                <a:ea typeface="Times New Roman" panose="02020603050405020304" pitchFamily="18" charset="0"/>
              </a:rPr>
              <a:t> případě uzavřených smluv na penzijní spoření, na které se již </a:t>
            </a:r>
            <a:r>
              <a:rPr lang="cs-CZ" dirty="0" smtClean="0">
                <a:latin typeface="Arial" panose="020B0604020202020204" pitchFamily="34" charset="0"/>
                <a:ea typeface="Times New Roman" panose="02020603050405020304" pitchFamily="18" charset="0"/>
              </a:rPr>
              <a:t>poskytoval </a:t>
            </a:r>
            <a:r>
              <a:rPr lang="cs-CZ" dirty="0">
                <a:latin typeface="Arial" panose="020B0604020202020204" pitchFamily="34" charset="0"/>
                <a:ea typeface="Times New Roman" panose="02020603050405020304" pitchFamily="18" charset="0"/>
              </a:rPr>
              <a:t>příspěvek </a:t>
            </a:r>
            <a:r>
              <a:rPr lang="cs-CZ" dirty="0" smtClean="0">
                <a:latin typeface="Arial" panose="020B0604020202020204" pitchFamily="34" charset="0"/>
                <a:ea typeface="Times New Roman" panose="02020603050405020304" pitchFamily="18" charset="0"/>
              </a:rPr>
              <a:t>zaměstnavatele do května 2024, </a:t>
            </a:r>
            <a:r>
              <a:rPr lang="cs-CZ" dirty="0">
                <a:latin typeface="Arial" panose="020B0604020202020204" pitchFamily="34" charset="0"/>
                <a:ea typeface="Times New Roman" panose="02020603050405020304" pitchFamily="18" charset="0"/>
              </a:rPr>
              <a:t>může být stále sjednán účastnický příspěvek ve výši nejméně 300,- Kč.</a:t>
            </a:r>
            <a:endParaRPr lang="cs-CZ" dirty="0">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306902074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Příspěvek na </a:t>
            </a:r>
            <a:r>
              <a:rPr lang="cs-CZ" dirty="0" smtClean="0"/>
              <a:t>ŽP</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44</a:t>
            </a:fld>
            <a:endParaRPr lang="cs-CZ" dirty="0"/>
          </a:p>
        </p:txBody>
      </p:sp>
      <p:sp>
        <p:nvSpPr>
          <p:cNvPr id="5" name="Zástupný symbol pro obsah 4"/>
          <p:cNvSpPr>
            <a:spLocks noGrp="1"/>
          </p:cNvSpPr>
          <p:nvPr>
            <p:ph sz="quarter" idx="17"/>
          </p:nvPr>
        </p:nvSpPr>
        <p:spPr>
          <a:xfrm>
            <a:off x="360000" y="1388225"/>
            <a:ext cx="8424000" cy="3250277"/>
          </a:xfrm>
        </p:spPr>
        <p:txBody>
          <a:bodyPr/>
          <a:lstStyle/>
          <a:p>
            <a:endParaRPr lang="cs-CZ" dirty="0" smtClean="0"/>
          </a:p>
          <a:p>
            <a:r>
              <a:rPr lang="cs-CZ" dirty="0"/>
              <a:t> </a:t>
            </a:r>
            <a:r>
              <a:rPr lang="cs-CZ" b="0" dirty="0"/>
              <a:t>Měsíční </a:t>
            </a:r>
            <a:r>
              <a:rPr lang="cs-CZ" b="0" dirty="0" smtClean="0"/>
              <a:t>příspěvek </a:t>
            </a:r>
            <a:r>
              <a:rPr lang="cs-CZ" b="0" dirty="0"/>
              <a:t>je stanoven v jednotné výši </a:t>
            </a:r>
            <a:r>
              <a:rPr lang="cs-CZ" dirty="0"/>
              <a:t>750,- </a:t>
            </a:r>
            <a:r>
              <a:rPr lang="cs-CZ" dirty="0" smtClean="0"/>
              <a:t>Kč</a:t>
            </a:r>
          </a:p>
          <a:p>
            <a:r>
              <a:rPr lang="cs-CZ" dirty="0" smtClean="0"/>
              <a:t> </a:t>
            </a:r>
          </a:p>
          <a:p>
            <a:r>
              <a:rPr lang="cs-CZ" b="0" dirty="0" smtClean="0"/>
              <a:t> Příspěvek na ŽP se poskytuje pouze </a:t>
            </a:r>
            <a:r>
              <a:rPr lang="cs-CZ" b="0" dirty="0"/>
              <a:t>na smlouvy sjednané do </a:t>
            </a:r>
            <a:r>
              <a:rPr lang="cs-CZ" dirty="0"/>
              <a:t>30. 11. 2016</a:t>
            </a:r>
            <a:r>
              <a:rPr lang="cs-CZ" b="0" dirty="0"/>
              <a:t>. </a:t>
            </a:r>
            <a:r>
              <a:rPr lang="cs-CZ" b="0" dirty="0" smtClean="0"/>
              <a:t>Z důvodu legislativních změn již nelze od 1. 12. 2016 poskytovat příspěvek na ŽP.</a:t>
            </a:r>
          </a:p>
          <a:p>
            <a:endParaRPr lang="cs-CZ" b="0" dirty="0"/>
          </a:p>
          <a:p>
            <a:r>
              <a:rPr lang="cs-CZ" dirty="0"/>
              <a:t>V případě, že zaměstnanec nečerpá příspěvek zaměstnavatele na životní pojištění, </a:t>
            </a:r>
            <a:r>
              <a:rPr lang="cs-CZ" dirty="0" smtClean="0"/>
              <a:t>může ho mít </a:t>
            </a:r>
            <a:r>
              <a:rPr lang="cs-CZ" dirty="0"/>
              <a:t>převeden na penzijní spoření nebo DIP, </a:t>
            </a:r>
            <a:r>
              <a:rPr lang="cs-CZ" dirty="0" smtClean="0"/>
              <a:t>pokud má tento produkt sjednán. </a:t>
            </a:r>
            <a:r>
              <a:rPr lang="cs-CZ" b="0" dirty="0" smtClean="0"/>
              <a:t>V tomto případě zůstává </a:t>
            </a:r>
            <a:r>
              <a:rPr lang="cs-CZ" b="0" dirty="0"/>
              <a:t>příspěvek zaměstnavatele v plné </a:t>
            </a:r>
            <a:r>
              <a:rPr lang="cs-CZ" b="0" dirty="0" smtClean="0"/>
              <a:t>výši, tj. ve výši 750</a:t>
            </a:r>
            <a:r>
              <a:rPr lang="cs-CZ" b="0" dirty="0"/>
              <a:t>,- Kč.</a:t>
            </a:r>
          </a:p>
          <a:p>
            <a:endParaRPr lang="cs-CZ" b="0" dirty="0" smtClean="0"/>
          </a:p>
          <a:p>
            <a:endParaRPr lang="cs-CZ" b="0" dirty="0"/>
          </a:p>
          <a:p>
            <a:endParaRPr lang="cs-CZ" b="0" dirty="0"/>
          </a:p>
          <a:p>
            <a:endParaRPr lang="cs-CZ" dirty="0"/>
          </a:p>
        </p:txBody>
      </p:sp>
    </p:spTree>
    <p:extLst>
      <p:ext uri="{BB962C8B-B14F-4D97-AF65-F5344CB8AC3E}">
        <p14:creationId xmlns:p14="http://schemas.microsoft.com/office/powerpoint/2010/main" val="27858771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p:cNvSpPr>
            <a:spLocks noGrp="1"/>
          </p:cNvSpPr>
          <p:nvPr>
            <p:ph type="ctrTitle"/>
          </p:nvPr>
        </p:nvSpPr>
        <p:spPr/>
        <p:txBody>
          <a:bodyPr>
            <a:normAutofit fontScale="90000"/>
          </a:bodyPr>
          <a:lstStyle/>
          <a:p>
            <a:r>
              <a:rPr lang="cs-CZ" dirty="0" smtClean="0"/>
              <a:t>Děkuji za pozornost</a:t>
            </a:r>
            <a:endParaRPr lang="cs-CZ" dirty="0"/>
          </a:p>
        </p:txBody>
      </p:sp>
      <p:sp>
        <p:nvSpPr>
          <p:cNvPr id="17" name="Zástupný symbol pro text 16"/>
          <p:cNvSpPr>
            <a:spLocks noGrp="1"/>
          </p:cNvSpPr>
          <p:nvPr>
            <p:ph type="body" sz="quarter" idx="13"/>
          </p:nvPr>
        </p:nvSpPr>
        <p:spPr/>
        <p:txBody>
          <a:bodyPr/>
          <a:lstStyle/>
          <a:p>
            <a:r>
              <a:rPr lang="cs-CZ" dirty="0" smtClean="0"/>
              <a:t>Ing. Lucie Bauerová</a:t>
            </a:r>
            <a:endParaRPr lang="cs-CZ" dirty="0"/>
          </a:p>
        </p:txBody>
      </p:sp>
      <p:sp>
        <p:nvSpPr>
          <p:cNvPr id="18" name="Zástupný symbol pro text 17"/>
          <p:cNvSpPr>
            <a:spLocks noGrp="1"/>
          </p:cNvSpPr>
          <p:nvPr>
            <p:ph type="body" sz="quarter" idx="14"/>
          </p:nvPr>
        </p:nvSpPr>
        <p:spPr/>
        <p:txBody>
          <a:bodyPr/>
          <a:lstStyle/>
          <a:p>
            <a:r>
              <a:rPr lang="cs-CZ" dirty="0" smtClean="0"/>
              <a:t>Vedoucí skupiny benefitů</a:t>
            </a:r>
            <a:endParaRPr lang="cs-CZ" dirty="0"/>
          </a:p>
        </p:txBody>
      </p:sp>
      <p:sp>
        <p:nvSpPr>
          <p:cNvPr id="19" name="Zástupný symbol pro text 18"/>
          <p:cNvSpPr>
            <a:spLocks noGrp="1"/>
          </p:cNvSpPr>
          <p:nvPr>
            <p:ph type="body" sz="quarter" idx="15"/>
          </p:nvPr>
        </p:nvSpPr>
        <p:spPr/>
        <p:txBody>
          <a:bodyPr/>
          <a:lstStyle/>
          <a:p>
            <a:r>
              <a:rPr lang="cs-CZ" dirty="0" smtClean="0"/>
              <a:t>GŘ ČD - KNLZ</a:t>
            </a:r>
            <a:endParaRPr lang="cs-CZ" dirty="0"/>
          </a:p>
        </p:txBody>
      </p:sp>
      <p:sp>
        <p:nvSpPr>
          <p:cNvPr id="20" name="Zástupný symbol pro text 19"/>
          <p:cNvSpPr>
            <a:spLocks noGrp="1"/>
          </p:cNvSpPr>
          <p:nvPr>
            <p:ph type="body" sz="quarter" idx="16"/>
          </p:nvPr>
        </p:nvSpPr>
        <p:spPr/>
        <p:txBody>
          <a:bodyPr/>
          <a:lstStyle/>
          <a:p>
            <a:r>
              <a:rPr lang="cs-CZ" dirty="0" smtClean="0"/>
              <a:t> </a:t>
            </a:r>
            <a:endParaRPr lang="cs-CZ" dirty="0"/>
          </a:p>
        </p:txBody>
      </p:sp>
      <p:sp>
        <p:nvSpPr>
          <p:cNvPr id="27" name="Zástupný symbol pro datum 26"/>
          <p:cNvSpPr>
            <a:spLocks noGrp="1"/>
          </p:cNvSpPr>
          <p:nvPr>
            <p:ph type="dt" sz="half" idx="10"/>
          </p:nvPr>
        </p:nvSpPr>
        <p:spPr/>
        <p:txBody>
          <a:bodyPr/>
          <a:lstStyle/>
          <a:p>
            <a:fld id="{BB700797-A06E-495C-985E-9FD54CB7390D}" type="datetime4">
              <a:rPr lang="cs-CZ" smtClean="0"/>
              <a:t>17. ledna 2025</a:t>
            </a:fld>
            <a:endParaRPr lang="cs-CZ"/>
          </a:p>
        </p:txBody>
      </p:sp>
      <p:sp>
        <p:nvSpPr>
          <p:cNvPr id="28" name="Zástupný symbol pro číslo snímku 27"/>
          <p:cNvSpPr>
            <a:spLocks noGrp="1"/>
          </p:cNvSpPr>
          <p:nvPr>
            <p:ph type="sldNum" sz="quarter" idx="12"/>
          </p:nvPr>
        </p:nvSpPr>
        <p:spPr/>
        <p:txBody>
          <a:bodyPr/>
          <a:lstStyle/>
          <a:p>
            <a:pPr algn="l"/>
            <a:r>
              <a:rPr lang="cs-CZ" smtClean="0"/>
              <a:t>Strana </a:t>
            </a:r>
            <a:fld id="{16492D80-8647-4927-9515-61DAC1B6EF2E}" type="slidenum">
              <a:rPr lang="cs-CZ" smtClean="0"/>
              <a:pPr algn="l"/>
              <a:t>45</a:t>
            </a:fld>
            <a:endParaRPr lang="cs-CZ" dirty="0"/>
          </a:p>
        </p:txBody>
      </p:sp>
    </p:spTree>
    <p:extLst>
      <p:ext uri="{BB962C8B-B14F-4D97-AF65-F5344CB8AC3E}">
        <p14:creationId xmlns:p14="http://schemas.microsoft.com/office/powerpoint/2010/main" val="3493230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Svátkové právo</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5</a:t>
            </a:fld>
            <a:endParaRPr lang="cs-CZ" dirty="0"/>
          </a:p>
        </p:txBody>
      </p:sp>
      <p:sp>
        <p:nvSpPr>
          <p:cNvPr id="5" name="Zástupný symbol pro obsah 4"/>
          <p:cNvSpPr>
            <a:spLocks noGrp="1"/>
          </p:cNvSpPr>
          <p:nvPr>
            <p:ph sz="quarter" idx="17"/>
          </p:nvPr>
        </p:nvSpPr>
        <p:spPr/>
        <p:txBody>
          <a:bodyPr/>
          <a:lstStyle/>
          <a:p>
            <a:r>
              <a:rPr lang="cs-CZ" dirty="0" smtClean="0"/>
              <a:t> </a:t>
            </a:r>
          </a:p>
          <a:p>
            <a:r>
              <a:rPr lang="cs-CZ" b="0" dirty="0"/>
              <a:t>U zaměstnanců zařazených </a:t>
            </a:r>
            <a:r>
              <a:rPr lang="cs-CZ" dirty="0"/>
              <a:t>v režimu „turnus“ v zaměstnání strojvedoucí KZAM 83 112 a vozmistr kolejových vozidel KZAM 72 247</a:t>
            </a:r>
            <a:r>
              <a:rPr lang="cs-CZ" b="0" dirty="0"/>
              <a:t> vzniká při nenaplánování směny </a:t>
            </a:r>
            <a:r>
              <a:rPr lang="cs-CZ" dirty="0"/>
              <a:t>ve dnech pondělí, až pátek</a:t>
            </a:r>
            <a:r>
              <a:rPr lang="cs-CZ" b="0" dirty="0"/>
              <a:t> na které připadne svátek, nárok na náhradu mzdy ve výši průměrného výdělku, za poměrnou část týdenní pracovní doby připadající na jeden kalendářní den, který odpovídá příslušné stanovené týdenní pracovní době. </a:t>
            </a:r>
            <a:r>
              <a:rPr lang="cs-CZ" dirty="0"/>
              <a:t>Maximální doba připadající na takto poskytnutou náhradu mzdy činí poměrnou část týdenní pracovní doby připadající na šest kalendářních dnů, která odpovídá příslušné stanovené týdenní pracovní době (30:51, 32:09, 34:17 hod)</a:t>
            </a:r>
            <a:r>
              <a:rPr lang="cs-CZ" b="0" dirty="0"/>
              <a:t>. </a:t>
            </a:r>
            <a:r>
              <a:rPr lang="cs-CZ" dirty="0"/>
              <a:t>Tato maximální doba se vztahuje na období celého kalendářního roku, tj. i na měsíc prosinec 2025</a:t>
            </a:r>
            <a:r>
              <a:rPr lang="cs-CZ" b="0" dirty="0"/>
              <a:t>. </a:t>
            </a:r>
            <a:endParaRPr lang="cs-CZ" b="0" dirty="0" smtClean="0"/>
          </a:p>
          <a:p>
            <a:endParaRPr lang="cs-CZ" b="0" dirty="0"/>
          </a:p>
          <a:p>
            <a:r>
              <a:rPr lang="cs-CZ" b="0" dirty="0" smtClean="0"/>
              <a:t>Podmínkou </a:t>
            </a:r>
            <a:r>
              <a:rPr lang="cs-CZ" b="0" dirty="0"/>
              <a:t>je sjednání pracovního poměru na stanovenou týdenní pracovní dobu a trvání pracovního poměru po celý kalendářní rok</a:t>
            </a:r>
          </a:p>
        </p:txBody>
      </p:sp>
    </p:spTree>
    <p:extLst>
      <p:ext uri="{BB962C8B-B14F-4D97-AF65-F5344CB8AC3E}">
        <p14:creationId xmlns:p14="http://schemas.microsoft.com/office/powerpoint/2010/main" val="10014875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Dělená směna</a:t>
            </a: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6</a:t>
            </a:fld>
            <a:endParaRPr lang="cs-CZ" dirty="0"/>
          </a:p>
        </p:txBody>
      </p:sp>
      <p:sp>
        <p:nvSpPr>
          <p:cNvPr id="5" name="Zástupný symbol pro obsah 4"/>
          <p:cNvSpPr>
            <a:spLocks noGrp="1"/>
          </p:cNvSpPr>
          <p:nvPr>
            <p:ph sz="quarter" idx="17"/>
          </p:nvPr>
        </p:nvSpPr>
        <p:spPr/>
        <p:txBody>
          <a:bodyPr/>
          <a:lstStyle/>
          <a:p>
            <a:r>
              <a:rPr lang="cs-CZ" dirty="0" smtClean="0"/>
              <a:t> </a:t>
            </a:r>
            <a:r>
              <a:rPr lang="cs-CZ" b="0" dirty="0"/>
              <a:t>Dělenou směnou se rozumí směna, ve které dochází k plánovanému souvislému rozdělení směny, které trvá více než jednu hodinu</a:t>
            </a:r>
            <a:r>
              <a:rPr lang="cs-CZ" b="0" dirty="0" smtClean="0"/>
              <a:t>.</a:t>
            </a:r>
          </a:p>
          <a:p>
            <a:endParaRPr lang="cs-CZ" b="0" dirty="0"/>
          </a:p>
          <a:p>
            <a:r>
              <a:rPr lang="cs-CZ" dirty="0"/>
              <a:t>Směna může být nad rámec poskytování přestávky na jídlo a oddech rozdělena do dvou, po dohodě s odborovou organizací do tří částí. </a:t>
            </a:r>
          </a:p>
          <a:p>
            <a:r>
              <a:rPr lang="cs-CZ" b="0" dirty="0"/>
              <a:t>Zaměstnavatel bude při plánování pracovní doby mobilních zaměstnanců minimalizovat rozdělení směn v místě jejich pravidelného nástupu.</a:t>
            </a:r>
          </a:p>
          <a:p>
            <a:endParaRPr lang="cs-CZ" b="0" dirty="0" smtClean="0"/>
          </a:p>
          <a:p>
            <a:r>
              <a:rPr lang="cs-CZ" dirty="0">
                <a:solidFill>
                  <a:srgbClr val="C00000"/>
                </a:solidFill>
              </a:rPr>
              <a:t>U strojvedoucího lze rozdělit směnu pouze na dobu delší než 90 minut.</a:t>
            </a:r>
          </a:p>
          <a:p>
            <a:r>
              <a:rPr lang="cs-CZ" b="0" dirty="0" smtClean="0"/>
              <a:t>(platí od 9. března 2025)</a:t>
            </a:r>
          </a:p>
          <a:p>
            <a:endParaRPr lang="cs-CZ" b="0" dirty="0"/>
          </a:p>
          <a:p>
            <a:r>
              <a:rPr lang="cs-CZ" dirty="0" smtClean="0"/>
              <a:t>U </a:t>
            </a:r>
            <a:r>
              <a:rPr lang="cs-CZ" dirty="0" smtClean="0"/>
              <a:t>zaměstnanců vlakových čet bude </a:t>
            </a:r>
            <a:r>
              <a:rPr lang="cs-CZ" dirty="0" smtClean="0"/>
              <a:t>platit od 15. 6. 2025</a:t>
            </a:r>
            <a:endParaRPr lang="cs-CZ" dirty="0"/>
          </a:p>
          <a:p>
            <a:endParaRPr lang="cs-CZ" dirty="0"/>
          </a:p>
        </p:txBody>
      </p:sp>
    </p:spTree>
    <p:extLst>
      <p:ext uri="{BB962C8B-B14F-4D97-AF65-F5344CB8AC3E}">
        <p14:creationId xmlns:p14="http://schemas.microsoft.com/office/powerpoint/2010/main" val="2710914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Dělená směna</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7</a:t>
            </a:fld>
            <a:endParaRPr lang="cs-CZ" dirty="0"/>
          </a:p>
        </p:txBody>
      </p:sp>
      <p:sp>
        <p:nvSpPr>
          <p:cNvPr id="5" name="Zástupný symbol pro obsah 4"/>
          <p:cNvSpPr>
            <a:spLocks noGrp="1"/>
          </p:cNvSpPr>
          <p:nvPr>
            <p:ph sz="quarter" idx="17"/>
          </p:nvPr>
        </p:nvSpPr>
        <p:spPr/>
        <p:txBody>
          <a:bodyPr/>
          <a:lstStyle/>
          <a:p>
            <a:endParaRPr lang="cs-CZ" dirty="0" smtClean="0"/>
          </a:p>
          <a:p>
            <a:r>
              <a:rPr lang="cs-CZ" dirty="0"/>
              <a:t> Při stanovení dělené směny nesmí být doba, po kterou je směna rozdělena, delší než doba výkonu práce. Doba rozdělení směny, která se nezapočítává do pracovní doby zaměstnance, nesmí přesáhnout 6 hodin</a:t>
            </a:r>
            <a:r>
              <a:rPr lang="cs-CZ" b="0" dirty="0"/>
              <a:t>, s výjimkou směny, kdy v obratové stanici je doba od ukončení výkonu do zahájení nového výkonu delší než 6 hodin a současně není splněna doba odpočinku.</a:t>
            </a:r>
          </a:p>
          <a:p>
            <a:endParaRPr lang="cs-CZ" b="0" dirty="0" smtClean="0"/>
          </a:p>
          <a:p>
            <a:r>
              <a:rPr lang="cs-CZ" dirty="0"/>
              <a:t>Narušením dělené směny zpožděním nebo živelnou událostí se charakter původního naplánovaného rozdělení směny nezmění, pokud nedojde díky těmto vlivům ke zkrácení pod 60 minut.</a:t>
            </a:r>
          </a:p>
          <a:p>
            <a:endParaRPr lang="cs-CZ" dirty="0" smtClean="0"/>
          </a:p>
          <a:p>
            <a:r>
              <a:rPr lang="cs-CZ" b="0" dirty="0"/>
              <a:t>To znamená, že při narušení plánované doby rozdělení směny zpožděním nebo živelnou událostí se o dobu zpoždění zkrátí plánovaná doba rozdělení a </a:t>
            </a:r>
            <a:r>
              <a:rPr lang="cs-CZ" dirty="0"/>
              <a:t>rozdíl mezi plánovaným a skutečným rozdělením směny je výkonem práce přesčas</a:t>
            </a:r>
            <a:r>
              <a:rPr lang="cs-CZ" b="0" dirty="0"/>
              <a:t>. Dojde-li díky těmto vlivům k rozdělení kratšímu než 60 minut nelze směnu považovat za dělenou a celá doba plánovaného rozdělení je vykázána jako výkon práce přesčas.</a:t>
            </a:r>
            <a:endParaRPr lang="cs-CZ" dirty="0"/>
          </a:p>
          <a:p>
            <a:endParaRPr lang="cs-CZ" dirty="0"/>
          </a:p>
        </p:txBody>
      </p:sp>
    </p:spTree>
    <p:extLst>
      <p:ext uri="{BB962C8B-B14F-4D97-AF65-F5344CB8AC3E}">
        <p14:creationId xmlns:p14="http://schemas.microsoft.com/office/powerpoint/2010/main" val="1476047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Dělená směna</a:t>
            </a:r>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8</a:t>
            </a:fld>
            <a:endParaRPr lang="cs-CZ" dirty="0"/>
          </a:p>
        </p:txBody>
      </p:sp>
      <p:sp>
        <p:nvSpPr>
          <p:cNvPr id="5" name="Zástupný symbol pro obsah 4"/>
          <p:cNvSpPr>
            <a:spLocks noGrp="1"/>
          </p:cNvSpPr>
          <p:nvPr>
            <p:ph sz="quarter" idx="17"/>
          </p:nvPr>
        </p:nvSpPr>
        <p:spPr/>
        <p:txBody>
          <a:bodyPr/>
          <a:lstStyle/>
          <a:p>
            <a:endParaRPr lang="cs-CZ" dirty="0" smtClean="0"/>
          </a:p>
          <a:p>
            <a:endParaRPr lang="cs-CZ" sz="2000" b="0" dirty="0" smtClean="0"/>
          </a:p>
          <a:p>
            <a:endParaRPr lang="cs-CZ" sz="2000" b="0" dirty="0"/>
          </a:p>
          <a:p>
            <a:r>
              <a:rPr lang="cs-CZ" sz="2000" b="0" dirty="0" smtClean="0"/>
              <a:t>U </a:t>
            </a:r>
            <a:r>
              <a:rPr lang="cs-CZ" sz="2000" b="0" dirty="0"/>
              <a:t>zaměstnanců, kteří mají uzavřenu pracovní smlouvu na zaměstnání </a:t>
            </a:r>
            <a:r>
              <a:rPr lang="cs-CZ" sz="2000" dirty="0"/>
              <a:t>strojvedoucí, je v období kalendářního měsíce stanoven limit maximálně 13 hodin skutečné doby rozdělení směn</a:t>
            </a:r>
            <a:r>
              <a:rPr lang="cs-CZ" sz="2000" b="0" dirty="0"/>
              <a:t>, nedohodne-li se příslušná odborová organizace prostřednictvím tzv. „turnusového důvěrníka“ (zaměstnanec pověřený příslušnou odborovou organizací) se zaměstnavatelem jinak, v případě zaměstnance zařazeného letmo, pokud se zaměstnanec letmo prokazatelně nedohodne se zaměstnavatelem jinak.</a:t>
            </a:r>
          </a:p>
          <a:p>
            <a:endParaRPr lang="cs-CZ" dirty="0"/>
          </a:p>
        </p:txBody>
      </p:sp>
    </p:spTree>
    <p:extLst>
      <p:ext uri="{BB962C8B-B14F-4D97-AF65-F5344CB8AC3E}">
        <p14:creationId xmlns:p14="http://schemas.microsoft.com/office/powerpoint/2010/main" val="37790107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dirty="0"/>
              <a:t>Směna</a:t>
            </a:r>
            <a:br>
              <a:rPr lang="cs-CZ" dirty="0"/>
            </a:br>
            <a:endParaRPr lang="cs-CZ" dirty="0"/>
          </a:p>
        </p:txBody>
      </p:sp>
      <p:sp>
        <p:nvSpPr>
          <p:cNvPr id="3" name="Zástupný symbol pro datum 2"/>
          <p:cNvSpPr>
            <a:spLocks noGrp="1"/>
          </p:cNvSpPr>
          <p:nvPr>
            <p:ph type="dt" sz="half" idx="14"/>
          </p:nvPr>
        </p:nvSpPr>
        <p:spPr/>
        <p:txBody>
          <a:bodyPr/>
          <a:lstStyle/>
          <a:p>
            <a:fld id="{6CBD5E0B-20C2-41D5-9D91-CBC4B860D9B5}" type="datetime4">
              <a:rPr lang="cs-CZ" smtClean="0"/>
              <a:t>17. ledna 2025</a:t>
            </a:fld>
            <a:endParaRPr lang="cs-CZ"/>
          </a:p>
        </p:txBody>
      </p:sp>
      <p:sp>
        <p:nvSpPr>
          <p:cNvPr id="4" name="Zástupný symbol pro číslo snímku 3"/>
          <p:cNvSpPr>
            <a:spLocks noGrp="1"/>
          </p:cNvSpPr>
          <p:nvPr>
            <p:ph type="sldNum" sz="quarter" idx="16"/>
          </p:nvPr>
        </p:nvSpPr>
        <p:spPr/>
        <p:txBody>
          <a:bodyPr/>
          <a:lstStyle/>
          <a:p>
            <a:pPr algn="l"/>
            <a:r>
              <a:rPr lang="cs-CZ" smtClean="0"/>
              <a:t>Strana </a:t>
            </a:r>
            <a:fld id="{16492D80-8647-4927-9515-61DAC1B6EF2E}" type="slidenum">
              <a:rPr lang="cs-CZ" smtClean="0"/>
              <a:pPr algn="l"/>
              <a:t>9</a:t>
            </a:fld>
            <a:endParaRPr lang="cs-CZ" dirty="0"/>
          </a:p>
        </p:txBody>
      </p:sp>
      <p:sp>
        <p:nvSpPr>
          <p:cNvPr id="5" name="Zástupný symbol pro obsah 4"/>
          <p:cNvSpPr>
            <a:spLocks noGrp="1"/>
          </p:cNvSpPr>
          <p:nvPr>
            <p:ph sz="quarter" idx="17"/>
          </p:nvPr>
        </p:nvSpPr>
        <p:spPr/>
        <p:txBody>
          <a:bodyPr>
            <a:normAutofit fontScale="25000" lnSpcReduction="20000"/>
          </a:bodyPr>
          <a:lstStyle/>
          <a:p>
            <a:r>
              <a:rPr lang="cs-CZ" dirty="0" smtClean="0"/>
              <a:t> </a:t>
            </a:r>
            <a:r>
              <a:rPr lang="cs-CZ" sz="4400" dirty="0">
                <a:solidFill>
                  <a:srgbClr val="C00000"/>
                </a:solidFill>
              </a:rPr>
              <a:t>Ustanovení týkající se délky směny se týkají jak zaměstnanců, kteří mají výkon práce na základě pracovního poměru, tak i zaměstnanců, kteří mají výkon práce na základě uzavřených dohod mimo pracovní poměr.</a:t>
            </a:r>
          </a:p>
          <a:p>
            <a:endParaRPr lang="cs-CZ" sz="4400" dirty="0" smtClean="0"/>
          </a:p>
          <a:p>
            <a:r>
              <a:rPr lang="cs-CZ" sz="4400" b="0" dirty="0"/>
              <a:t>Délka stanovené směny zaměstnanců, na které se vztahuje NV 589/2006 Sb., </a:t>
            </a:r>
            <a:r>
              <a:rPr lang="cs-CZ" sz="4400" dirty="0"/>
              <a:t>nesmí přesáhnout 13 hodin</a:t>
            </a:r>
            <a:r>
              <a:rPr lang="cs-CZ" sz="4400" b="0" dirty="0"/>
              <a:t>. </a:t>
            </a:r>
            <a:r>
              <a:rPr lang="cs-CZ" sz="4400" dirty="0"/>
              <a:t>V případě, že součástí směny je režijní jízda, může být délka směny prodloužena pouze o dobu trvání režijní jízdy, s tím že délka směny může činit nejvýše 15 hodin.</a:t>
            </a:r>
          </a:p>
          <a:p>
            <a:r>
              <a:rPr lang="cs-CZ" sz="4400" b="0" dirty="0"/>
              <a:t>V případě zaměstnanců drážní dopravy, který řídí drážní vozidlo, může být směna prodloužena jen v případě režijní jízdy, která je plánovaná a uskutečněná jen na konci směny (režijní jízdy plánované na začátku nebo v průběhu směny se prodloužení směny netýká).</a:t>
            </a:r>
          </a:p>
          <a:p>
            <a:r>
              <a:rPr lang="cs-CZ" sz="4400" dirty="0"/>
              <a:t> </a:t>
            </a:r>
          </a:p>
          <a:p>
            <a:pPr hangingPunct="0"/>
            <a:r>
              <a:rPr lang="cs-CZ" sz="4400" dirty="0"/>
              <a:t>U zaměstnanců drážní dopravy, kromě zaměstnanců, kteří řídí drážní vozidlo, nesmí c</a:t>
            </a:r>
            <a:r>
              <a:rPr lang="x-none" sz="4400" dirty="0"/>
              <a:t>elková doba od plánovaného nástupu do plánovaného ukončení směn překročit 15 hodin</a:t>
            </a:r>
            <a:r>
              <a:rPr lang="cs-CZ" sz="4400" dirty="0"/>
              <a:t>, </a:t>
            </a:r>
            <a:r>
              <a:rPr lang="x-none" sz="4400" dirty="0"/>
              <a:t>přičemž doba výkonu práce nesmí přesáhnout 13 hodin. Je-li součástí směny režijní jízda, nesmí doba výkonu práce přesáhnout </a:t>
            </a:r>
            <a:r>
              <a:rPr lang="cs-CZ" sz="4400" dirty="0"/>
              <a:t>13 hodin + dobu trvání režijní jízdy, nejvýše však </a:t>
            </a:r>
            <a:r>
              <a:rPr lang="x-none" sz="4400" dirty="0"/>
              <a:t>15 hodin. </a:t>
            </a:r>
            <a:r>
              <a:rPr lang="x-none" sz="4400" b="0" dirty="0"/>
              <a:t>Doba rozdělení směny, která se nezapočítává do pracovní doby zaměstnance, nesmí přesáhnout </a:t>
            </a:r>
            <a:r>
              <a:rPr lang="cs-CZ" sz="4400" b="0" dirty="0"/>
              <a:t>7 </a:t>
            </a:r>
            <a:r>
              <a:rPr lang="x-none" sz="4400" b="0" dirty="0"/>
              <a:t>hodin. </a:t>
            </a:r>
            <a:endParaRPr lang="cs-CZ" sz="4400" dirty="0"/>
          </a:p>
          <a:p>
            <a:pPr hangingPunct="0"/>
            <a:r>
              <a:rPr lang="cs-CZ" sz="4400" b="0" dirty="0"/>
              <a:t> </a:t>
            </a:r>
            <a:endParaRPr lang="cs-CZ" sz="4400" dirty="0"/>
          </a:p>
          <a:p>
            <a:pPr hangingPunct="0"/>
            <a:r>
              <a:rPr lang="cs-CZ" sz="4400" dirty="0"/>
              <a:t>U zaměstnanců drážní dopravy, kteří řídí drážní vozidlo, může být délka směny mezi začátkem první části směny a koncem poslední části směny 13 hodin. Tato doba může být prodloužena o dobu trvání režijní jízdy plánované na konci směny, nejvýše však 15 hodin.</a:t>
            </a:r>
          </a:p>
          <a:p>
            <a:r>
              <a:rPr lang="cs-CZ" sz="4400" dirty="0"/>
              <a:t> </a:t>
            </a:r>
          </a:p>
          <a:p>
            <a:endParaRPr lang="cs-CZ" sz="5600" dirty="0"/>
          </a:p>
        </p:txBody>
      </p:sp>
    </p:spTree>
    <p:extLst>
      <p:ext uri="{BB962C8B-B14F-4D97-AF65-F5344CB8AC3E}">
        <p14:creationId xmlns:p14="http://schemas.microsoft.com/office/powerpoint/2010/main" val="3258086775"/>
      </p:ext>
    </p:extLst>
  </p:cSld>
  <p:clrMapOvr>
    <a:masterClrMapping/>
  </p:clrMapOvr>
  <p:timing>
    <p:tnLst>
      <p:par>
        <p:cTn id="1" dur="indefinite" restart="never" nodeType="tmRoot"/>
      </p:par>
    </p:tnLst>
  </p:timing>
</p:sld>
</file>

<file path=ppt/theme/theme1.xml><?xml version="1.0" encoding="utf-8"?>
<a:theme xmlns:a="http://schemas.openxmlformats.org/drawingml/2006/main" name="2007_CD_prezentace">
  <a:themeElements>
    <a:clrScheme name="ČD">
      <a:dk1>
        <a:sysClr val="windowText" lastClr="000000"/>
      </a:dk1>
      <a:lt1>
        <a:sysClr val="window" lastClr="FFFFFF"/>
      </a:lt1>
      <a:dk2>
        <a:srgbClr val="002664"/>
      </a:dk2>
      <a:lt2>
        <a:srgbClr val="009FDA"/>
      </a:lt2>
      <a:accent1>
        <a:srgbClr val="009FDA"/>
      </a:accent1>
      <a:accent2>
        <a:srgbClr val="002664"/>
      </a:accent2>
      <a:accent3>
        <a:srgbClr val="FF671F"/>
      </a:accent3>
      <a:accent4>
        <a:srgbClr val="672146"/>
      </a:accent4>
      <a:accent5>
        <a:srgbClr val="00AF3F"/>
      </a:accent5>
      <a:accent6>
        <a:srgbClr val="CD202C"/>
      </a:accent6>
      <a:hlink>
        <a:srgbClr val="FFFFFF"/>
      </a:hlink>
      <a:folHlink>
        <a:srgbClr val="FFFFFF"/>
      </a:folHlink>
    </a:clrScheme>
    <a:fontScheme name="CD">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1600" b="1"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34925">
          <a:tailEnd type="arrow"/>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ts val="2400"/>
          </a:lnSpc>
          <a:defRPr sz="1600" dirty="0" smtClean="0">
            <a:solidFill>
              <a:schemeClr val="bg2"/>
            </a:solidFill>
          </a:defRPr>
        </a:defPPr>
      </a:lstStyle>
    </a:txDef>
  </a:objectDefaults>
  <a:extraClrSchemeLst/>
</a:theme>
</file>

<file path=ppt/theme/theme2.xml><?xml version="1.0" encoding="utf-8"?>
<a:theme xmlns:a="http://schemas.openxmlformats.org/drawingml/2006/main" name="1_Motiv systému Office">
  <a:themeElements>
    <a:clrScheme name="ČD">
      <a:dk1>
        <a:sysClr val="windowText" lastClr="000000"/>
      </a:dk1>
      <a:lt1>
        <a:sysClr val="window" lastClr="FFFFFF"/>
      </a:lt1>
      <a:dk2>
        <a:srgbClr val="002664"/>
      </a:dk2>
      <a:lt2>
        <a:srgbClr val="009FDA"/>
      </a:lt2>
      <a:accent1>
        <a:srgbClr val="009FDA"/>
      </a:accent1>
      <a:accent2>
        <a:srgbClr val="002664"/>
      </a:accent2>
      <a:accent3>
        <a:srgbClr val="FF671F"/>
      </a:accent3>
      <a:accent4>
        <a:srgbClr val="672146"/>
      </a:accent4>
      <a:accent5>
        <a:srgbClr val="00AF3F"/>
      </a:accent5>
      <a:accent6>
        <a:srgbClr val="CD202C"/>
      </a:accent6>
      <a:hlink>
        <a:srgbClr val="FFFFFF"/>
      </a:hlink>
      <a:folHlink>
        <a:srgbClr val="FFFFFF"/>
      </a:folHlink>
    </a:clrScheme>
    <a:fontScheme name="CD">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2007_CD_prezentace_Narodni_dopravce</Template>
  <TotalTime>178</TotalTime>
  <Words>5397</Words>
  <Application>Microsoft Office PowerPoint</Application>
  <PresentationFormat>Předvádění na obrazovce (4:3)</PresentationFormat>
  <Paragraphs>502</Paragraphs>
  <Slides>45</Slides>
  <Notes>0</Notes>
  <HiddenSlides>0</HiddenSlides>
  <MMClips>0</MMClips>
  <ScaleCrop>false</ScaleCrop>
  <HeadingPairs>
    <vt:vector size="6" baseType="variant">
      <vt:variant>
        <vt:lpstr>Použitá písma</vt:lpstr>
      </vt:variant>
      <vt:variant>
        <vt:i4>5</vt:i4>
      </vt:variant>
      <vt:variant>
        <vt:lpstr>Motiv</vt:lpstr>
      </vt:variant>
      <vt:variant>
        <vt:i4>2</vt:i4>
      </vt:variant>
      <vt:variant>
        <vt:lpstr>Nadpisy snímků</vt:lpstr>
      </vt:variant>
      <vt:variant>
        <vt:i4>45</vt:i4>
      </vt:variant>
    </vt:vector>
  </HeadingPairs>
  <TitlesOfParts>
    <vt:vector size="52" baseType="lpstr">
      <vt:lpstr>Arial</vt:lpstr>
      <vt:lpstr>ArialCE-Bold</vt:lpstr>
      <vt:lpstr>Calibri</vt:lpstr>
      <vt:lpstr>CD Fedra Book</vt:lpstr>
      <vt:lpstr>Times New Roman</vt:lpstr>
      <vt:lpstr>2007_CD_prezentace</vt:lpstr>
      <vt:lpstr>1_Motiv systému Office</vt:lpstr>
      <vt:lpstr>Podniková kolektivní smlouva ČD, a.s., na rok 2025 a Sociální fond ČD, a.s., na rok 2025</vt:lpstr>
      <vt:lpstr>TDM a LOP organizované mimo ČD</vt:lpstr>
      <vt:lpstr>Vyrovnávací období</vt:lpstr>
      <vt:lpstr>Svátkové právo</vt:lpstr>
      <vt:lpstr>Svátkové právo</vt:lpstr>
      <vt:lpstr>Dělená směna</vt:lpstr>
      <vt:lpstr>Dělená směna</vt:lpstr>
      <vt:lpstr>Dělená směna</vt:lpstr>
      <vt:lpstr>Směna </vt:lpstr>
      <vt:lpstr>Směna </vt:lpstr>
      <vt:lpstr>Nepřetržitý denní odpočinek u zaměstnanců drážní dopravy  </vt:lpstr>
      <vt:lpstr>Nepřetržitý denní odpočinek u zaměstnanců drážní dopravy  </vt:lpstr>
      <vt:lpstr>Nepřetržitý odpočinek v týdnu  </vt:lpstr>
      <vt:lpstr>Nepřetržitý odpočinek v týdnu  </vt:lpstr>
      <vt:lpstr>Dovolená + dodatkové volno</vt:lpstr>
      <vt:lpstr>Mzdový tarif </vt:lpstr>
      <vt:lpstr>Odměňování některých skupin zaměstnanců v období přípravy na výkon povolání</vt:lpstr>
      <vt:lpstr>Odměňování některých skupin zaměstnanců v období přípravy na výkon povolání</vt:lpstr>
      <vt:lpstr>Osobní ohodnocení </vt:lpstr>
      <vt:lpstr>Mzda za práci přesčas </vt:lpstr>
      <vt:lpstr>Mzda za práci přesčas </vt:lpstr>
      <vt:lpstr>Mimořádné odměny</vt:lpstr>
      <vt:lpstr>Mimořádné odměny</vt:lpstr>
      <vt:lpstr>Mimořádné odměny</vt:lpstr>
      <vt:lpstr>Kompenzace za obtížnost pracovního režimu, při výkonu složeném ze dvou směn s odpočinkem</vt:lpstr>
      <vt:lpstr>Stravování</vt:lpstr>
      <vt:lpstr> Stravné při pracovních cestách na území ČR </vt:lpstr>
      <vt:lpstr>Zahraniční stravné</vt:lpstr>
      <vt:lpstr>Sazby stanoveného zahraničního stravného</vt:lpstr>
      <vt:lpstr>Sazby stanoveného zahraničního stravného</vt:lpstr>
      <vt:lpstr>Kondiční ozdravné pobyty</vt:lpstr>
      <vt:lpstr>Odměny za zabránění úniku tržeb </vt:lpstr>
      <vt:lpstr>Odměny za zabránění úniku tržeb </vt:lpstr>
      <vt:lpstr>Odměny za zabránění úniku tržeb </vt:lpstr>
      <vt:lpstr>Odměny za zabránění úniku tržeb </vt:lpstr>
      <vt:lpstr>Sociální fond ČD, a.s., na rok 2025</vt:lpstr>
      <vt:lpstr>Příspěvek na rekreace CK ČD travel nebo spolupracující CK</vt:lpstr>
      <vt:lpstr>Příspěvek na TDM</vt:lpstr>
      <vt:lpstr>Rekreační pobyty pro vybraná zaměstnání</vt:lpstr>
      <vt:lpstr>Rekreační pobyty pro vybraná zaměstnání</vt:lpstr>
      <vt:lpstr>Rekreační pobyty pro vybraná zaměstnání + benefitní limit</vt:lpstr>
      <vt:lpstr>Příspěvek na PS; DPS; DIP</vt:lpstr>
      <vt:lpstr>Příspěvek na PS; DPS; DIP</vt:lpstr>
      <vt:lpstr>Příspěvek na ŽP</vt:lpstr>
      <vt:lpstr>Děkuji za pozornost</vt:lpstr>
    </vt:vector>
  </TitlesOfParts>
  <Company>České dráhy, 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Bauerová Lucie, Ing.</dc:creator>
  <cp:lastModifiedBy>Bauerová Lucie, Ing.</cp:lastModifiedBy>
  <cp:revision>57</cp:revision>
  <dcterms:created xsi:type="dcterms:W3CDTF">2025-01-15T15:28:19Z</dcterms:created>
  <dcterms:modified xsi:type="dcterms:W3CDTF">2025-01-17T06:32:43Z</dcterms:modified>
</cp:coreProperties>
</file>